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424" r:id="rId2"/>
    <p:sldId id="479" r:id="rId3"/>
    <p:sldId id="534" r:id="rId4"/>
    <p:sldId id="535" r:id="rId5"/>
    <p:sldId id="502" r:id="rId6"/>
    <p:sldId id="503" r:id="rId7"/>
    <p:sldId id="506" r:id="rId8"/>
    <p:sldId id="507" r:id="rId9"/>
    <p:sldId id="508" r:id="rId10"/>
    <p:sldId id="509" r:id="rId11"/>
    <p:sldId id="510" r:id="rId12"/>
    <p:sldId id="538" r:id="rId13"/>
    <p:sldId id="539" r:id="rId14"/>
    <p:sldId id="511" r:id="rId15"/>
    <p:sldId id="536" r:id="rId16"/>
    <p:sldId id="512" r:id="rId17"/>
    <p:sldId id="513" r:id="rId18"/>
    <p:sldId id="514" r:id="rId19"/>
    <p:sldId id="515" r:id="rId20"/>
    <p:sldId id="516" r:id="rId21"/>
    <p:sldId id="517" r:id="rId22"/>
    <p:sldId id="540" r:id="rId23"/>
    <p:sldId id="541" r:id="rId24"/>
    <p:sldId id="542" r:id="rId25"/>
    <p:sldId id="521" r:id="rId26"/>
    <p:sldId id="522" r:id="rId27"/>
    <p:sldId id="525" r:id="rId28"/>
    <p:sldId id="526" r:id="rId29"/>
    <p:sldId id="523" r:id="rId30"/>
    <p:sldId id="524" r:id="rId31"/>
    <p:sldId id="527" r:id="rId32"/>
    <p:sldId id="531" r:id="rId33"/>
    <p:sldId id="528" r:id="rId34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  <a:srgbClr val="FFCC99"/>
    <a:srgbClr val="FF3300"/>
    <a:srgbClr val="CCFFFF"/>
    <a:srgbClr val="FF7C8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64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4068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cs typeface="Arial" charset="0"/>
              </a:defRPr>
            </a:lvl1pPr>
          </a:lstStyle>
          <a:p>
            <a:pPr>
              <a:defRPr/>
            </a:pPr>
            <a:fld id="{02EF8BA3-F8A3-EA43-855D-AAC46D8EC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48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73AB7D2-44D9-C341-97F4-AF3A6AE0B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7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425E6D-F191-AD48-862F-650E979A6019}" type="slidenum">
              <a:rPr lang="en-US" sz="1300" b="0">
                <a:latin typeface="Times New Roman" charset="0"/>
              </a:rPr>
              <a:pPr eaLnBrk="1" hangingPunct="1"/>
              <a:t>13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solidFill>
            <a:srgbClr val="FFFFFF"/>
          </a:solidFill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E9CBE66-EEE1-A948-8081-22248C3B9B29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E9CBE66-EEE1-A948-8081-22248C3B9B29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87D142F-8A42-0E4E-9C5C-19515EEA7A9C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1771AAA-A552-3841-9889-4C9F2E1476C8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D5D1DCF-5D0C-254F-8568-7CA6E566B40F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35" tIns="47617" rIns="95235" bIns="47617"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Talk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about where the 5 and 7 come from!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CDC87A8-9868-9B48-8B35-53096A6C6EF9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018E835-6866-2245-B0D7-65728D0ABDB7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883" indent="-285725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2898" indent="-228580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057" indent="-228580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217" indent="-228580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376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536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8694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5854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5DC83C3-AD2C-E543-AC87-4F2679B05796}" type="slidenum">
              <a:rPr lang="en-US" sz="1300" b="0">
                <a:solidFill>
                  <a:prstClr val="black"/>
                </a:solidFill>
                <a:latin typeface="Times New Roman" charset="0"/>
              </a:rPr>
              <a:pPr eaLnBrk="1" hangingPunct="1"/>
              <a:t>22</a:t>
            </a:fld>
            <a:endParaRPr lang="en-US" sz="1300" b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7425" cy="3598862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27" tIns="47613" rIns="95227" bIns="47613"/>
          <a:lstStyle/>
          <a:p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883" indent="-285725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2898" indent="-228580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057" indent="-228580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217" indent="-228580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376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536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8694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5854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6B3A4A0-35D9-7B4B-814F-4F3233DB85DF}" type="slidenum">
              <a:rPr lang="en-US" sz="1300" b="0">
                <a:solidFill>
                  <a:prstClr val="black"/>
                </a:solidFill>
                <a:latin typeface="Times New Roman" charset="0"/>
              </a:rPr>
              <a:pPr eaLnBrk="1" hangingPunct="1"/>
              <a:t>23</a:t>
            </a:fld>
            <a:endParaRPr lang="en-US" sz="1300" b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7425" cy="3598862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27" tIns="47613" rIns="95227" bIns="47613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3AB7D2-44D9-C341-97F4-AF3A6AE0BBC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004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883" indent="-285725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2898" indent="-228580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057" indent="-228580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217" indent="-228580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376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536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8694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5854" indent="-228580" algn="r" defTabSz="95717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E902894-9E93-C545-8527-5C63DD8F6252}" type="slidenum">
              <a:rPr lang="en-US" sz="1300" b="0">
                <a:solidFill>
                  <a:prstClr val="black"/>
                </a:solidFill>
                <a:latin typeface="Times New Roman" charset="0"/>
              </a:rPr>
              <a:pPr eaLnBrk="1" hangingPunct="1"/>
              <a:t>24</a:t>
            </a:fld>
            <a:endParaRPr lang="en-US" sz="1300" b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7425" cy="3598862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27" tIns="47613" rIns="95227" bIns="47613"/>
          <a:lstStyle/>
          <a:p>
            <a:r>
              <a:rPr lang="en-US">
                <a:ea typeface="ＭＳ Ｐゴシック" charset="0"/>
                <a:cs typeface="ＭＳ Ｐゴシック" charset="0"/>
              </a:rPr>
              <a:t>Explain full table version of DV in section from the other set of slides.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Finish by replacing 100s with infinity on one side, 5 on the other, and then updating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34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this out.  Break into groups….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24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FDE3EEC-A7D5-3546-AE13-CE4258A270DF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0B5BBBC-7020-DA4F-A64E-342F1DBDCD45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9590048-07FF-5F40-9A66-BF3DA1CA80A3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solidFill>
            <a:srgbClr val="FFFFFF"/>
          </a:solidFill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35" tIns="47617" rIns="95235" bIns="47617"/>
          <a:lstStyle/>
          <a:p>
            <a:r>
              <a:rPr lang="en-US" i="1">
                <a:ea typeface="ＭＳ Ｐゴシック" charset="0"/>
                <a:cs typeface="ＭＳ Ｐゴシック" charset="0"/>
              </a:rPr>
              <a:t>Note: for simplicity in this lecture examples we show only the shortest distances to each destination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1FA58D9-BE02-A344-AB9D-3C92B3DB2402}" type="slidenum">
              <a:rPr lang="en-US" sz="1300" b="0">
                <a:latin typeface="Times New Roman" charset="0"/>
              </a:rPr>
              <a:pPr eaLnBrk="1" hangingPunct="1"/>
              <a:t>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5" tIns="47617" rIns="95235" bIns="47617"/>
          <a:lstStyle/>
          <a:p>
            <a:r>
              <a:rPr lang="en-US" i="1">
                <a:ea typeface="ＭＳ Ｐゴシック" charset="0"/>
                <a:cs typeface="ＭＳ Ｐゴシック" charset="0"/>
              </a:rPr>
              <a:t>Note: for simplicity in this lecture examples we show only the shortest distances to each destination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D67CEE0-CC8B-8A45-BFDD-09F7B3F84C79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5" tIns="47617" rIns="95235" bIns="47617"/>
          <a:lstStyle/>
          <a:p>
            <a:r>
              <a:rPr lang="en-US" i="1">
                <a:ea typeface="ＭＳ Ｐゴシック" charset="0"/>
                <a:cs typeface="ＭＳ Ｐゴシック" charset="0"/>
              </a:rPr>
              <a:t>Note: for simplicity in this lecture examples we show only the shortest distances to each destination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425E6D-F191-AD48-862F-650E979A6019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solidFill>
            <a:srgbClr val="FFFFFF"/>
          </a:solidFill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425E6D-F191-AD48-862F-650E979A6019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solidFill>
            <a:srgbClr val="FFFFFF"/>
          </a:solidFill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35" tIns="47617" rIns="95235" bIns="4761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EBFFA4-4FB4-034B-8719-BC8965F48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0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6BE0B-F8F2-2741-8753-F2B92EC5A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4A625-DC3D-FA49-90C5-8EEE931F0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72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EC54F-98B7-0A42-9A23-569989152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8D89-58AB-BC45-AE0C-6A5235B6E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4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264DD-BEA0-4A47-8FBC-F1EED05C0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1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FE19-E9AE-8742-BA53-04A34F84B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7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CCF3F-2856-504C-AF99-1FFFA3E72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6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9F345-A112-9B4C-A479-A4BF0682F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6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007F-CFE9-BC4F-8510-1D2748A43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4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73E9D-A524-7448-B3F0-72FE780A2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5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B0310-5AEE-8F4B-9413-50659C461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4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88AE5CC-9666-4443-A152-0D9C75053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Even More Routing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84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Bellman-Ford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Overview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5181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Each router maintains a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Row for each possible destination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Column for each directly-attached neighbor to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Entry in row Y and column Z of node X </a:t>
            </a:r>
            <a:r>
              <a:rPr lang="en-US" sz="2000">
                <a:latin typeface="Arial" charset="0"/>
                <a:ea typeface="Arial" charset="0"/>
                <a:cs typeface="Arial" charset="0"/>
                <a:sym typeface="Symbol" charset="0"/>
              </a:rPr>
              <a:t></a:t>
            </a:r>
            <a:r>
              <a:rPr lang="en-US" sz="2000">
                <a:latin typeface="Arial" charset="0"/>
                <a:ea typeface="Arial" charset="0"/>
                <a:cs typeface="Arial" charset="0"/>
                <a:sym typeface="Wingdings" charset="0"/>
              </a:rPr>
              <a:t> best known distance from X to Y, via </a:t>
            </a:r>
            <a:br>
              <a:rPr lang="en-US" sz="2000">
                <a:latin typeface="Arial" charset="0"/>
                <a:ea typeface="Arial" charset="0"/>
                <a:cs typeface="Arial" charset="0"/>
                <a:sym typeface="Wingdings" charset="0"/>
              </a:rPr>
            </a:br>
            <a:r>
              <a:rPr lang="en-US" sz="2000">
                <a:latin typeface="Arial" charset="0"/>
                <a:ea typeface="Arial" charset="0"/>
                <a:cs typeface="Arial" charset="0"/>
                <a:sym typeface="Wingdings" charset="0"/>
              </a:rPr>
              <a:t>     Z as next hop = D</a:t>
            </a:r>
            <a:r>
              <a:rPr lang="en-US" sz="2000" baseline="-25000">
                <a:latin typeface="Arial" charset="0"/>
                <a:ea typeface="Arial" charset="0"/>
                <a:cs typeface="Arial" charset="0"/>
                <a:sym typeface="Wingdings" charset="0"/>
              </a:rPr>
              <a:t>Z</a:t>
            </a:r>
            <a:r>
              <a:rPr lang="en-US" sz="2000">
                <a:latin typeface="Arial" charset="0"/>
                <a:ea typeface="Arial" charset="0"/>
                <a:cs typeface="Arial" charset="0"/>
                <a:sym typeface="Wingdings" charset="0"/>
              </a:rPr>
              <a:t>(X,Y)</a:t>
            </a:r>
            <a:endParaRPr lang="en-US" sz="2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8547" name="Freeform 2"/>
          <p:cNvSpPr>
            <a:spLocks/>
          </p:cNvSpPr>
          <p:nvPr/>
        </p:nvSpPr>
        <p:spPr bwMode="auto">
          <a:xfrm>
            <a:off x="990600" y="4400550"/>
            <a:ext cx="2895600" cy="1447800"/>
          </a:xfrm>
          <a:custGeom>
            <a:avLst/>
            <a:gdLst>
              <a:gd name="T0" fmla="*/ 0 w 1824"/>
              <a:gd name="T1" fmla="*/ 2147483647 h 912"/>
              <a:gd name="T2" fmla="*/ 0 w 1824"/>
              <a:gd name="T3" fmla="*/ 2147483647 h 912"/>
              <a:gd name="T4" fmla="*/ 2147483647 w 1824"/>
              <a:gd name="T5" fmla="*/ 2147483647 h 912"/>
              <a:gd name="T6" fmla="*/ 2147483647 w 1824"/>
              <a:gd name="T7" fmla="*/ 2147483647 h 912"/>
              <a:gd name="T8" fmla="*/ 2147483647 w 1824"/>
              <a:gd name="T9" fmla="*/ 2147483647 h 912"/>
              <a:gd name="T10" fmla="*/ 2147483647 w 1824"/>
              <a:gd name="T11" fmla="*/ 0 h 912"/>
              <a:gd name="T12" fmla="*/ 2147483647 w 1824"/>
              <a:gd name="T13" fmla="*/ 2147483647 h 912"/>
              <a:gd name="T14" fmla="*/ 2147483647 w 1824"/>
              <a:gd name="T15" fmla="*/ 2147483647 h 912"/>
              <a:gd name="T16" fmla="*/ 2147483647 w 1824"/>
              <a:gd name="T17" fmla="*/ 2147483647 h 912"/>
              <a:gd name="T18" fmla="*/ 2147483647 w 1824"/>
              <a:gd name="T19" fmla="*/ 2147483647 h 912"/>
              <a:gd name="T20" fmla="*/ 2147483647 w 1824"/>
              <a:gd name="T21" fmla="*/ 2147483647 h 912"/>
              <a:gd name="T22" fmla="*/ 2147483647 w 1824"/>
              <a:gd name="T23" fmla="*/ 2147483647 h 912"/>
              <a:gd name="T24" fmla="*/ 2147483647 w 1824"/>
              <a:gd name="T25" fmla="*/ 2147483647 h 912"/>
              <a:gd name="T26" fmla="*/ 2147483647 w 1824"/>
              <a:gd name="T27" fmla="*/ 2147483647 h 912"/>
              <a:gd name="T28" fmla="*/ 0 w 1824"/>
              <a:gd name="T29" fmla="*/ 2147483647 h 9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24"/>
              <a:gd name="T46" fmla="*/ 0 h 912"/>
              <a:gd name="T47" fmla="*/ 1824 w 1824"/>
              <a:gd name="T48" fmla="*/ 912 h 9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24" h="912">
                <a:moveTo>
                  <a:pt x="0" y="720"/>
                </a:moveTo>
                <a:lnTo>
                  <a:pt x="0" y="528"/>
                </a:lnTo>
                <a:lnTo>
                  <a:pt x="192" y="336"/>
                </a:lnTo>
                <a:lnTo>
                  <a:pt x="432" y="96"/>
                </a:lnTo>
                <a:lnTo>
                  <a:pt x="864" y="96"/>
                </a:lnTo>
                <a:lnTo>
                  <a:pt x="1344" y="0"/>
                </a:lnTo>
                <a:lnTo>
                  <a:pt x="1728" y="144"/>
                </a:lnTo>
                <a:lnTo>
                  <a:pt x="1824" y="336"/>
                </a:lnTo>
                <a:lnTo>
                  <a:pt x="1776" y="480"/>
                </a:lnTo>
                <a:lnTo>
                  <a:pt x="1680" y="768"/>
                </a:lnTo>
                <a:lnTo>
                  <a:pt x="1392" y="864"/>
                </a:lnTo>
                <a:lnTo>
                  <a:pt x="912" y="912"/>
                </a:lnTo>
                <a:lnTo>
                  <a:pt x="672" y="864"/>
                </a:lnTo>
                <a:lnTo>
                  <a:pt x="288" y="912"/>
                </a:lnTo>
                <a:lnTo>
                  <a:pt x="0" y="7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8548" name="Freeform 4"/>
          <p:cNvSpPr>
            <a:spLocks/>
          </p:cNvSpPr>
          <p:nvPr/>
        </p:nvSpPr>
        <p:spPr bwMode="auto">
          <a:xfrm>
            <a:off x="1524000" y="5029200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1111250" y="540385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1111250" y="539273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1608138" y="539273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111250" y="539273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108553" name="Oval 9"/>
          <p:cNvSpPr>
            <a:spLocks noChangeArrowheads="1"/>
          </p:cNvSpPr>
          <p:nvPr/>
        </p:nvSpPr>
        <p:spPr bwMode="auto">
          <a:xfrm>
            <a:off x="1106488" y="529907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2166938" y="5029200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1614488" y="544830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556" name="Group 12"/>
          <p:cNvGrpSpPr>
            <a:grpSpLocks/>
          </p:cNvGrpSpPr>
          <p:nvPr/>
        </p:nvGrpSpPr>
        <p:grpSpPr bwMode="auto">
          <a:xfrm>
            <a:off x="1173163" y="5216525"/>
            <a:ext cx="354012" cy="396875"/>
            <a:chOff x="2945" y="2425"/>
            <a:chExt cx="224" cy="250"/>
          </a:xfrm>
        </p:grpSpPr>
        <p:sp>
          <p:nvSpPr>
            <p:cNvPr id="108616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7" name="Text Box 14"/>
            <p:cNvSpPr txBox="1">
              <a:spLocks noChangeArrowheads="1"/>
            </p:cNvSpPr>
            <p:nvPr/>
          </p:nvSpPr>
          <p:spPr bwMode="auto">
            <a:xfrm>
              <a:off x="2945" y="242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/>
                <a:t>A</a:t>
              </a:r>
              <a:endParaRPr lang="en-US" sz="2400" b="0"/>
            </a:p>
          </p:txBody>
        </p:sp>
      </p:grpSp>
      <p:grpSp>
        <p:nvGrpSpPr>
          <p:cNvPr id="108557" name="Group 15"/>
          <p:cNvGrpSpPr>
            <a:grpSpLocks/>
          </p:cNvGrpSpPr>
          <p:nvPr/>
        </p:nvGrpSpPr>
        <p:grpSpPr bwMode="auto">
          <a:xfrm>
            <a:off x="2447925" y="5235575"/>
            <a:ext cx="501650" cy="396875"/>
            <a:chOff x="1740" y="2302"/>
            <a:chExt cx="316" cy="250"/>
          </a:xfrm>
        </p:grpSpPr>
        <p:sp>
          <p:nvSpPr>
            <p:cNvPr id="108608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9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0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11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08612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613" name="Group 21"/>
            <p:cNvGrpSpPr>
              <a:grpSpLocks/>
            </p:cNvGrpSpPr>
            <p:nvPr/>
          </p:nvGrpSpPr>
          <p:grpSpPr bwMode="auto">
            <a:xfrm>
              <a:off x="1797" y="2302"/>
              <a:ext cx="233" cy="250"/>
              <a:chOff x="2939" y="2425"/>
              <a:chExt cx="236" cy="250"/>
            </a:xfrm>
          </p:grpSpPr>
          <p:sp>
            <p:nvSpPr>
              <p:cNvPr id="108614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15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C</a:t>
                </a:r>
                <a:endParaRPr lang="en-US" sz="2400" b="0"/>
              </a:p>
            </p:txBody>
          </p:sp>
        </p:grpSp>
      </p:grpSp>
      <p:sp>
        <p:nvSpPr>
          <p:cNvPr id="108558" name="Text Box 24"/>
          <p:cNvSpPr txBox="1">
            <a:spLocks noChangeArrowheads="1"/>
          </p:cNvSpPr>
          <p:nvPr/>
        </p:nvSpPr>
        <p:spPr bwMode="auto">
          <a:xfrm>
            <a:off x="2279650" y="49482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1</a:t>
            </a:r>
            <a:endParaRPr lang="en-US" sz="2400" b="0"/>
          </a:p>
        </p:txBody>
      </p:sp>
      <p:sp>
        <p:nvSpPr>
          <p:cNvPr id="108559" name="Text Box 25"/>
          <p:cNvSpPr txBox="1">
            <a:spLocks noChangeArrowheads="1"/>
          </p:cNvSpPr>
          <p:nvPr/>
        </p:nvSpPr>
        <p:spPr bwMode="auto">
          <a:xfrm>
            <a:off x="1444625" y="48990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2</a:t>
            </a:r>
            <a:endParaRPr lang="en-US" sz="2400" b="0"/>
          </a:p>
        </p:txBody>
      </p:sp>
      <p:sp>
        <p:nvSpPr>
          <p:cNvPr id="108560" name="Text Box 26"/>
          <p:cNvSpPr txBox="1">
            <a:spLocks noChangeArrowheads="1"/>
          </p:cNvSpPr>
          <p:nvPr/>
        </p:nvSpPr>
        <p:spPr bwMode="auto">
          <a:xfrm>
            <a:off x="1897063" y="5427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7</a:t>
            </a:r>
            <a:endParaRPr lang="en-US" sz="2400" b="0"/>
          </a:p>
        </p:txBody>
      </p:sp>
      <p:grpSp>
        <p:nvGrpSpPr>
          <p:cNvPr id="108561" name="Group 27"/>
          <p:cNvGrpSpPr>
            <a:grpSpLocks/>
          </p:cNvGrpSpPr>
          <p:nvPr/>
        </p:nvGrpSpPr>
        <p:grpSpPr bwMode="auto">
          <a:xfrm>
            <a:off x="1781175" y="4721225"/>
            <a:ext cx="501650" cy="396875"/>
            <a:chOff x="1740" y="2302"/>
            <a:chExt cx="316" cy="250"/>
          </a:xfrm>
        </p:grpSpPr>
        <p:sp>
          <p:nvSpPr>
            <p:cNvPr id="108600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1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2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03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08604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605" name="Group 33"/>
            <p:cNvGrpSpPr>
              <a:grpSpLocks/>
            </p:cNvGrpSpPr>
            <p:nvPr/>
          </p:nvGrpSpPr>
          <p:grpSpPr bwMode="auto">
            <a:xfrm>
              <a:off x="1777" y="2302"/>
              <a:ext cx="222" cy="250"/>
              <a:chOff x="2944" y="2425"/>
              <a:chExt cx="227" cy="250"/>
            </a:xfrm>
          </p:grpSpPr>
          <p:sp>
            <p:nvSpPr>
              <p:cNvPr id="108606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07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B</a:t>
                </a:r>
                <a:endParaRPr lang="en-US" sz="2400" b="0"/>
              </a:p>
            </p:txBody>
          </p:sp>
        </p:grpSp>
      </p:grpSp>
      <p:grpSp>
        <p:nvGrpSpPr>
          <p:cNvPr id="108562" name="Group 36"/>
          <p:cNvGrpSpPr>
            <a:grpSpLocks/>
          </p:cNvGrpSpPr>
          <p:nvPr/>
        </p:nvGrpSpPr>
        <p:grpSpPr bwMode="auto">
          <a:xfrm>
            <a:off x="3124200" y="4689475"/>
            <a:ext cx="501650" cy="396875"/>
            <a:chOff x="1740" y="2302"/>
            <a:chExt cx="316" cy="250"/>
          </a:xfrm>
        </p:grpSpPr>
        <p:sp>
          <p:nvSpPr>
            <p:cNvPr id="108592" name="Oval 3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3" name="Line 3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4" name="Line 3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95" name="Rectangle 4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08596" name="Oval 4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597" name="Group 42"/>
            <p:cNvGrpSpPr>
              <a:grpSpLocks/>
            </p:cNvGrpSpPr>
            <p:nvPr/>
          </p:nvGrpSpPr>
          <p:grpSpPr bwMode="auto">
            <a:xfrm>
              <a:off x="1797" y="2302"/>
              <a:ext cx="233" cy="250"/>
              <a:chOff x="2939" y="2425"/>
              <a:chExt cx="236" cy="250"/>
            </a:xfrm>
          </p:grpSpPr>
          <p:sp>
            <p:nvSpPr>
              <p:cNvPr id="108598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99" name="Text Box 44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D</a:t>
                </a:r>
                <a:endParaRPr lang="en-US" sz="2400" b="0"/>
              </a:p>
            </p:txBody>
          </p:sp>
        </p:grpSp>
      </p:grpSp>
      <p:sp>
        <p:nvSpPr>
          <p:cNvPr id="108563" name="Freeform 45"/>
          <p:cNvSpPr>
            <a:spLocks/>
          </p:cNvSpPr>
          <p:nvPr/>
        </p:nvSpPr>
        <p:spPr bwMode="auto">
          <a:xfrm>
            <a:off x="2266950" y="493395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4" name="Text Box 46"/>
          <p:cNvSpPr txBox="1">
            <a:spLocks noChangeArrowheads="1"/>
          </p:cNvSpPr>
          <p:nvPr/>
        </p:nvSpPr>
        <p:spPr bwMode="auto">
          <a:xfrm>
            <a:off x="2508250" y="46434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3</a:t>
            </a:r>
            <a:endParaRPr lang="en-US" sz="2400" b="0"/>
          </a:p>
        </p:txBody>
      </p:sp>
      <p:sp>
        <p:nvSpPr>
          <p:cNvPr id="108565" name="Line 47"/>
          <p:cNvSpPr>
            <a:spLocks noChangeShapeType="1"/>
          </p:cNvSpPr>
          <p:nvPr/>
        </p:nvSpPr>
        <p:spPr bwMode="auto">
          <a:xfrm flipV="1">
            <a:off x="2819400" y="501015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8566" name="Text Box 48"/>
          <p:cNvSpPr txBox="1">
            <a:spLocks noChangeArrowheads="1"/>
          </p:cNvSpPr>
          <p:nvPr/>
        </p:nvSpPr>
        <p:spPr bwMode="auto">
          <a:xfrm>
            <a:off x="2971800" y="51006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/>
              <a:t>1</a:t>
            </a:r>
            <a:endParaRPr lang="en-US" sz="2400" b="0"/>
          </a:p>
        </p:txBody>
      </p:sp>
      <p:graphicFrame>
        <p:nvGraphicFramePr>
          <p:cNvPr id="5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335585"/>
              </p:ext>
            </p:extLst>
          </p:nvPr>
        </p:nvGraphicFramePr>
        <p:xfrm>
          <a:off x="4191000" y="4386263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589" name="Text Box 71"/>
          <p:cNvSpPr txBox="1">
            <a:spLocks noChangeArrowheads="1"/>
          </p:cNvSpPr>
          <p:nvPr/>
        </p:nvSpPr>
        <p:spPr bwMode="auto">
          <a:xfrm>
            <a:off x="4094163" y="4038600"/>
            <a:ext cx="926537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dirty="0"/>
              <a:t>Node A</a:t>
            </a:r>
          </a:p>
        </p:txBody>
      </p:sp>
      <p:sp>
        <p:nvSpPr>
          <p:cNvPr id="62" name="Rectangular Callout 61"/>
          <p:cNvSpPr/>
          <p:nvPr/>
        </p:nvSpPr>
        <p:spPr bwMode="auto">
          <a:xfrm>
            <a:off x="3429000" y="6019800"/>
            <a:ext cx="4572000" cy="762000"/>
          </a:xfrm>
          <a:prstGeom prst="wedgeRectCallout">
            <a:avLst>
              <a:gd name="adj1" fmla="val -14012"/>
              <a:gd name="adj2" fmla="val -7039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b="0" dirty="0">
                <a:latin typeface="+mn-lt"/>
                <a:ea typeface="+mn-ea"/>
                <a:cs typeface="+mn-cs"/>
              </a:rPr>
              <a:t>Smallest distance in row Y = shortest</a:t>
            </a:r>
          </a:p>
          <a:p>
            <a:pPr algn="l">
              <a:defRPr/>
            </a:pPr>
            <a:r>
              <a:rPr lang="en-US" b="0" dirty="0">
                <a:latin typeface="+mn-lt"/>
                <a:ea typeface="+mn-ea"/>
                <a:cs typeface="+mn-cs"/>
              </a:rPr>
              <a:t>Distance of A to Y, D(A, Y) </a:t>
            </a:r>
          </a:p>
        </p:txBody>
      </p:sp>
      <p:sp>
        <p:nvSpPr>
          <p:cNvPr id="65" name="Rounded Rectangle 64"/>
          <p:cNvSpPr>
            <a:spLocks noChangeArrowheads="1"/>
          </p:cNvSpPr>
          <p:nvPr/>
        </p:nvSpPr>
        <p:spPr bwMode="auto">
          <a:xfrm>
            <a:off x="4800600" y="5486400"/>
            <a:ext cx="1143000" cy="381000"/>
          </a:xfrm>
          <a:prstGeom prst="roundRect">
            <a:avLst>
              <a:gd name="adj" fmla="val 16667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6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B97D1AB-5832-2448-8F21-5822EB400103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Distance Vector Algorithm (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cont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d)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6115" name="Text Box 3"/>
          <p:cNvSpPr txBox="1">
            <a:spLocks noChangeArrowheads="1"/>
          </p:cNvSpPr>
          <p:nvPr/>
        </p:nvSpPr>
        <p:spPr bwMode="auto">
          <a:xfrm>
            <a:off x="1371600" y="1447800"/>
            <a:ext cx="7391400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 dirty="0">
                <a:latin typeface="Arial" charset="0"/>
              </a:rPr>
              <a:t>1 </a:t>
            </a:r>
            <a:r>
              <a:rPr lang="en-US" sz="1800" i="1" dirty="0">
                <a:latin typeface="Arial" charset="0"/>
              </a:rPr>
              <a:t>Initialization: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2    </a:t>
            </a:r>
            <a:r>
              <a:rPr lang="en-US" sz="1800" dirty="0">
                <a:latin typeface="Arial" charset="0"/>
              </a:rPr>
              <a:t>for all</a:t>
            </a:r>
            <a:r>
              <a:rPr lang="en-US" sz="1800" b="0" dirty="0">
                <a:latin typeface="Arial" charset="0"/>
              </a:rPr>
              <a:t> neighbors </a:t>
            </a:r>
            <a:r>
              <a:rPr lang="en-US" sz="1800" b="0" i="1" dirty="0">
                <a:latin typeface="Arial" charset="0"/>
              </a:rPr>
              <a:t>V </a:t>
            </a:r>
            <a:r>
              <a:rPr lang="en-US" sz="1800" b="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do</a:t>
            </a:r>
          </a:p>
          <a:p>
            <a:pPr algn="l"/>
            <a:r>
              <a:rPr lang="en-US" sz="1800" b="0" dirty="0">
                <a:latin typeface="Arial" charset="0"/>
              </a:rPr>
              <a:t>3          </a:t>
            </a:r>
            <a:r>
              <a:rPr lang="en-US" sz="1800" dirty="0">
                <a:latin typeface="Arial" charset="0"/>
              </a:rPr>
              <a:t>if</a:t>
            </a:r>
            <a:r>
              <a:rPr lang="en-US" sz="1800" b="0" dirty="0">
                <a:latin typeface="Arial" charset="0"/>
              </a:rPr>
              <a:t> 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 adjacent to </a:t>
            </a:r>
            <a:r>
              <a:rPr lang="en-US" sz="1800" b="0" i="1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4                D(</a:t>
            </a:r>
            <a:r>
              <a:rPr lang="en-US" sz="1800" b="0" i="1" dirty="0">
                <a:latin typeface="Arial" charset="0"/>
              </a:rPr>
              <a:t>A, V</a:t>
            </a:r>
            <a:r>
              <a:rPr lang="en-US" sz="1800" b="0" dirty="0">
                <a:latin typeface="Arial" charset="0"/>
              </a:rPr>
              <a:t>) = c(</a:t>
            </a:r>
            <a:r>
              <a:rPr lang="en-US" sz="1800" b="0" i="1" dirty="0">
                <a:latin typeface="Arial" charset="0"/>
              </a:rPr>
              <a:t>A,V</a:t>
            </a:r>
            <a:r>
              <a:rPr lang="en-US" sz="1800" b="0" dirty="0">
                <a:latin typeface="Arial" charset="0"/>
              </a:rPr>
              <a:t>);</a:t>
            </a:r>
            <a:endParaRPr lang="en-US" sz="1800" dirty="0">
              <a:latin typeface="Arial" charset="0"/>
            </a:endParaRPr>
          </a:p>
          <a:p>
            <a:pPr algn="l">
              <a:buFont typeface="Arial" charset="0"/>
              <a:buAutoNum type="arabicPlain" startAt="5"/>
            </a:pPr>
            <a:r>
              <a:rPr lang="en-US" sz="1800" b="0" dirty="0">
                <a:latin typeface="Arial" charset="0"/>
              </a:rPr>
              <a:t>    </a:t>
            </a:r>
            <a:r>
              <a:rPr lang="en-US" sz="1800" dirty="0">
                <a:latin typeface="Arial" charset="0"/>
              </a:rPr>
              <a:t>else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>
              <a:buFont typeface="Arial" charset="0"/>
              <a:buAutoNum type="arabicPlain" startAt="5"/>
            </a:pPr>
            <a:r>
              <a:rPr lang="en-US" sz="1800" b="0" dirty="0">
                <a:latin typeface="Arial" charset="0"/>
              </a:rPr>
              <a:t>           D(</a:t>
            </a:r>
            <a:r>
              <a:rPr lang="en-US" sz="1800" b="0" i="1" dirty="0">
                <a:latin typeface="Arial" charset="0"/>
              </a:rPr>
              <a:t>A, V</a:t>
            </a:r>
            <a:r>
              <a:rPr lang="en-US" sz="1800" b="0" dirty="0">
                <a:latin typeface="Arial" charset="0"/>
              </a:rPr>
              <a:t>) = ∞;</a:t>
            </a:r>
          </a:p>
          <a:p>
            <a:pPr algn="l">
              <a:buFont typeface="Arial" charset="0"/>
              <a:buAutoNum type="arabicPlain" startAt="5"/>
            </a:pPr>
            <a:r>
              <a:rPr lang="en-US" sz="1800" b="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send</a:t>
            </a:r>
            <a:r>
              <a:rPr lang="en-US" sz="1800" b="0" dirty="0">
                <a:latin typeface="Arial" charset="0"/>
              </a:rPr>
              <a:t> D(</a:t>
            </a:r>
            <a:r>
              <a:rPr lang="en-US" sz="1800" b="0" i="1" dirty="0">
                <a:latin typeface="Arial" charset="0"/>
              </a:rPr>
              <a:t>A, Y</a:t>
            </a:r>
            <a:r>
              <a:rPr lang="en-US" sz="1800" b="0" dirty="0">
                <a:latin typeface="Arial" charset="0"/>
              </a:rPr>
              <a:t>) to all neighbors</a:t>
            </a:r>
          </a:p>
          <a:p>
            <a:pPr algn="l"/>
            <a:r>
              <a:rPr lang="en-US" sz="1800" b="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loop: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8    </a:t>
            </a:r>
            <a:r>
              <a:rPr lang="en-US" sz="1800" dirty="0">
                <a:latin typeface="Arial" charset="0"/>
              </a:rPr>
              <a:t>wait</a:t>
            </a:r>
            <a:r>
              <a:rPr lang="en-US" sz="1800" b="0" dirty="0">
                <a:latin typeface="Arial" charset="0"/>
              </a:rPr>
              <a:t> (until </a:t>
            </a:r>
            <a:r>
              <a:rPr lang="en-US" sz="1800" b="0" i="1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 sees a link cost change to neighbor 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  /* </a:t>
            </a:r>
            <a:r>
              <a:rPr lang="en-US" sz="1800" dirty="0">
                <a:solidFill>
                  <a:schemeClr val="folHlink"/>
                </a:solidFill>
                <a:latin typeface="Arial" charset="0"/>
              </a:rPr>
              <a:t>case 1</a:t>
            </a:r>
            <a:r>
              <a:rPr lang="en-US" sz="1800" b="0" dirty="0">
                <a:latin typeface="Arial" charset="0"/>
              </a:rPr>
              <a:t> */</a:t>
            </a:r>
          </a:p>
          <a:p>
            <a:pPr algn="l"/>
            <a:r>
              <a:rPr lang="en-US" sz="1800" b="0" dirty="0">
                <a:latin typeface="Arial" charset="0"/>
              </a:rPr>
              <a:t>9             or until </a:t>
            </a:r>
            <a:r>
              <a:rPr lang="en-US" sz="1800" b="0" i="1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 receives update from neighbor 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)    /* 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case 2</a:t>
            </a:r>
            <a:r>
              <a:rPr lang="en-US" sz="1800" b="0" dirty="0">
                <a:latin typeface="Arial" charset="0"/>
              </a:rPr>
              <a:t> */</a:t>
            </a:r>
          </a:p>
          <a:p>
            <a:pPr algn="l"/>
            <a:r>
              <a:rPr lang="en-US" sz="1800" b="0" dirty="0">
                <a:latin typeface="Arial" charset="0"/>
              </a:rPr>
              <a:t>10   </a:t>
            </a:r>
            <a:r>
              <a:rPr lang="en-US" sz="1800" dirty="0">
                <a:latin typeface="Arial" charset="0"/>
              </a:rPr>
              <a:t>if</a:t>
            </a:r>
            <a:r>
              <a:rPr lang="en-US" sz="1800" b="0" dirty="0">
                <a:latin typeface="Arial" charset="0"/>
              </a:rPr>
              <a:t> (c(</a:t>
            </a:r>
            <a:r>
              <a:rPr lang="en-US" sz="1800" b="0" i="1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,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) changes by ±</a:t>
            </a:r>
            <a:r>
              <a:rPr lang="en-US" sz="1800" b="0" i="1" dirty="0">
                <a:latin typeface="Arial" charset="0"/>
              </a:rPr>
              <a:t>d</a:t>
            </a:r>
            <a:r>
              <a:rPr lang="en-US" sz="1800" b="0" dirty="0">
                <a:latin typeface="Arial" charset="0"/>
              </a:rPr>
              <a:t>)  /* </a:t>
            </a:r>
            <a:r>
              <a:rPr lang="en-US" sz="1800" b="0" dirty="0">
                <a:latin typeface="Arial" charset="0"/>
                <a:sym typeface="Symbol" charset="0"/>
              </a:rPr>
              <a:t> </a:t>
            </a:r>
            <a:r>
              <a:rPr lang="en-US" sz="1800" dirty="0">
                <a:solidFill>
                  <a:schemeClr val="folHlink"/>
                </a:solidFill>
                <a:latin typeface="Arial" charset="0"/>
                <a:sym typeface="Symbol" charset="0"/>
              </a:rPr>
              <a:t>case 1</a:t>
            </a:r>
            <a:r>
              <a:rPr lang="en-US" sz="1800" b="0" dirty="0">
                <a:latin typeface="Arial" charset="0"/>
                <a:sym typeface="Symbol" charset="0"/>
              </a:rPr>
              <a:t> */</a:t>
            </a:r>
            <a:endParaRPr lang="en-US" sz="1800" b="0" dirty="0">
              <a:latin typeface="Arial" charset="0"/>
            </a:endParaRPr>
          </a:p>
          <a:p>
            <a:pPr algn="l"/>
            <a:r>
              <a:rPr lang="en-US" sz="1800" b="0" dirty="0">
                <a:latin typeface="Arial" charset="0"/>
              </a:rPr>
              <a:t>11           </a:t>
            </a:r>
            <a:r>
              <a:rPr lang="en-US" sz="1800" dirty="0">
                <a:latin typeface="Arial" charset="0"/>
              </a:rPr>
              <a:t>for all</a:t>
            </a:r>
            <a:r>
              <a:rPr lang="en-US" sz="1800" b="0" dirty="0">
                <a:latin typeface="Arial" charset="0"/>
              </a:rPr>
              <a:t> destinations </a:t>
            </a:r>
            <a:r>
              <a:rPr lang="en-US" sz="1800" b="0" i="1" dirty="0">
                <a:latin typeface="Arial" charset="0"/>
              </a:rPr>
              <a:t>Y</a:t>
            </a:r>
            <a:r>
              <a:rPr lang="en-US" sz="1800" b="0" dirty="0">
                <a:latin typeface="Arial" charset="0"/>
              </a:rPr>
              <a:t> that go through 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do</a:t>
            </a:r>
            <a:r>
              <a:rPr lang="en-US" sz="1800" b="0" dirty="0">
                <a:latin typeface="Arial" charset="0"/>
              </a:rPr>
              <a:t>   </a:t>
            </a:r>
          </a:p>
          <a:p>
            <a:pPr algn="l"/>
            <a:r>
              <a:rPr lang="en-US" sz="1800" b="0" dirty="0">
                <a:latin typeface="Arial" charset="0"/>
              </a:rPr>
              <a:t>12                 D</a:t>
            </a:r>
            <a:r>
              <a:rPr lang="en-US" sz="1800" b="0" baseline="-25000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(</a:t>
            </a:r>
            <a:r>
              <a:rPr lang="en-US" sz="1800" b="0" i="1" dirty="0">
                <a:latin typeface="Arial" charset="0"/>
              </a:rPr>
              <a:t>A,Y</a:t>
            </a:r>
            <a:r>
              <a:rPr lang="en-US" sz="1800" b="0" dirty="0">
                <a:latin typeface="Arial" charset="0"/>
              </a:rPr>
              <a:t>) =  D</a:t>
            </a:r>
            <a:r>
              <a:rPr lang="en-US" sz="1800" b="0" baseline="-25000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(</a:t>
            </a:r>
            <a:r>
              <a:rPr lang="en-US" sz="1800" b="0" i="1" dirty="0">
                <a:latin typeface="Arial" charset="0"/>
              </a:rPr>
              <a:t>A,Y</a:t>
            </a:r>
            <a:r>
              <a:rPr lang="en-US" sz="1800" b="0" dirty="0">
                <a:latin typeface="Arial" charset="0"/>
              </a:rPr>
              <a:t>) ± </a:t>
            </a:r>
            <a:r>
              <a:rPr lang="en-US" sz="1800" b="0" i="1" dirty="0">
                <a:latin typeface="Arial" charset="0"/>
              </a:rPr>
              <a:t>d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13   </a:t>
            </a:r>
            <a:r>
              <a:rPr lang="en-US" sz="1800" dirty="0">
                <a:latin typeface="Arial" charset="0"/>
              </a:rPr>
              <a:t>else if</a:t>
            </a:r>
            <a:r>
              <a:rPr lang="en-US" sz="1800" b="0" dirty="0">
                <a:latin typeface="Arial" charset="0"/>
              </a:rPr>
              <a:t> (update D(</a:t>
            </a:r>
            <a:r>
              <a:rPr lang="en-US" sz="1800" b="0" i="1" dirty="0">
                <a:latin typeface="Arial" charset="0"/>
              </a:rPr>
              <a:t>V, Y</a:t>
            </a:r>
            <a:r>
              <a:rPr lang="en-US" sz="1800" b="0" dirty="0">
                <a:latin typeface="Arial" charset="0"/>
              </a:rPr>
              <a:t>) received from 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) /* </a:t>
            </a:r>
            <a:r>
              <a:rPr lang="en-US" sz="1800" b="0" dirty="0">
                <a:latin typeface="Arial" charset="0"/>
                <a:sym typeface="Symbol" charset="0"/>
              </a:rPr>
              <a:t> </a:t>
            </a:r>
            <a:r>
              <a:rPr lang="en-US" sz="1800" dirty="0">
                <a:solidFill>
                  <a:schemeClr val="accent1"/>
                </a:solidFill>
                <a:latin typeface="Arial" charset="0"/>
                <a:sym typeface="Symbol" charset="0"/>
              </a:rPr>
              <a:t>case 2</a:t>
            </a:r>
            <a:r>
              <a:rPr lang="en-US" sz="1800" b="0" dirty="0">
                <a:latin typeface="Arial" charset="0"/>
                <a:sym typeface="Symbol" charset="0"/>
              </a:rPr>
              <a:t> */</a:t>
            </a:r>
            <a:endParaRPr lang="en-US" sz="1800" b="0" dirty="0">
              <a:latin typeface="Arial" charset="0"/>
            </a:endParaRPr>
          </a:p>
          <a:p>
            <a:pPr algn="l"/>
            <a:r>
              <a:rPr lang="en-US" sz="1800" b="0" dirty="0">
                <a:latin typeface="Arial" charset="0"/>
              </a:rPr>
              <a:t>               </a:t>
            </a:r>
            <a:r>
              <a:rPr lang="en-US" sz="1800" b="0" i="1" dirty="0">
                <a:solidFill>
                  <a:schemeClr val="accent2"/>
                </a:solidFill>
                <a:latin typeface="Arial" charset="0"/>
              </a:rPr>
              <a:t>/* shortest path from V to some Y has changed  */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14           D</a:t>
            </a:r>
            <a:r>
              <a:rPr lang="en-US" sz="1800" b="0" baseline="-25000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(A,Y) = D</a:t>
            </a:r>
            <a:r>
              <a:rPr lang="en-US" sz="1800" b="0" baseline="-25000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(</a:t>
            </a:r>
            <a:r>
              <a:rPr lang="en-US" sz="1800" b="0" i="1" dirty="0">
                <a:latin typeface="Arial" charset="0"/>
              </a:rPr>
              <a:t>A,V</a:t>
            </a:r>
            <a:r>
              <a:rPr lang="en-US" sz="1800" b="0" dirty="0">
                <a:latin typeface="Arial" charset="0"/>
              </a:rPr>
              <a:t>) + D(</a:t>
            </a:r>
            <a:r>
              <a:rPr lang="en-US" sz="1800" b="0" i="1" dirty="0">
                <a:latin typeface="Arial" charset="0"/>
              </a:rPr>
              <a:t>V, Y</a:t>
            </a:r>
            <a:r>
              <a:rPr lang="en-US" sz="1800" b="0" dirty="0">
                <a:latin typeface="Arial" charset="0"/>
              </a:rPr>
              <a:t>);    /* </a:t>
            </a:r>
            <a:r>
              <a:rPr lang="en-US" sz="1800" i="1" dirty="0">
                <a:latin typeface="Arial" charset="0"/>
              </a:rPr>
              <a:t>may</a:t>
            </a:r>
            <a:r>
              <a:rPr lang="en-US" sz="1800" b="0" dirty="0">
                <a:latin typeface="Arial" charset="0"/>
              </a:rPr>
              <a:t> also change D(A,Y) */</a:t>
            </a:r>
          </a:p>
          <a:p>
            <a:pPr algn="l"/>
            <a:r>
              <a:rPr lang="en-US" sz="1800" b="0" dirty="0">
                <a:latin typeface="Arial" charset="0"/>
              </a:rPr>
              <a:t>15   </a:t>
            </a:r>
            <a:r>
              <a:rPr lang="en-US" sz="1800" dirty="0">
                <a:latin typeface="Arial" charset="0"/>
              </a:rPr>
              <a:t>if</a:t>
            </a:r>
            <a:r>
              <a:rPr lang="en-US" sz="1800" b="0" dirty="0">
                <a:latin typeface="Arial" charset="0"/>
              </a:rPr>
              <a:t> (there is a new minimum for destination Y)</a:t>
            </a:r>
          </a:p>
          <a:p>
            <a:pPr algn="l"/>
            <a:r>
              <a:rPr lang="en-US" sz="1800" b="0" dirty="0">
                <a:latin typeface="Arial" charset="0"/>
              </a:rPr>
              <a:t>16           </a:t>
            </a:r>
            <a:r>
              <a:rPr lang="en-US" sz="1800" dirty="0">
                <a:latin typeface="Arial" charset="0"/>
              </a:rPr>
              <a:t>send</a:t>
            </a:r>
            <a:r>
              <a:rPr lang="en-US" sz="1800" b="0" dirty="0">
                <a:latin typeface="Arial" charset="0"/>
              </a:rPr>
              <a:t> D(</a:t>
            </a:r>
            <a:r>
              <a:rPr lang="en-US" sz="1800" b="0" i="1" dirty="0">
                <a:latin typeface="Arial" charset="0"/>
              </a:rPr>
              <a:t>A, Y</a:t>
            </a:r>
            <a:r>
              <a:rPr lang="en-US" sz="1800" b="0" dirty="0">
                <a:latin typeface="Arial" charset="0"/>
              </a:rPr>
              <a:t>) to all neighbors </a:t>
            </a:r>
          </a:p>
          <a:p>
            <a:pPr algn="l"/>
            <a:r>
              <a:rPr lang="en-US" sz="1800" b="0" dirty="0">
                <a:latin typeface="Arial" charset="0"/>
              </a:rPr>
              <a:t>17  </a:t>
            </a:r>
            <a:r>
              <a:rPr lang="en-US" sz="1800" dirty="0">
                <a:latin typeface="Arial" charset="0"/>
              </a:rPr>
              <a:t>forever</a:t>
            </a:r>
            <a:r>
              <a:rPr lang="en-US" sz="1800" b="0" dirty="0">
                <a:latin typeface="Arial" charset="0"/>
              </a:rPr>
              <a:t> </a:t>
            </a:r>
          </a:p>
        </p:txBody>
      </p:sp>
      <p:sp>
        <p:nvSpPr>
          <p:cNvPr id="986116" name="Freeform 4"/>
          <p:cNvSpPr>
            <a:spLocks/>
          </p:cNvSpPr>
          <p:nvPr/>
        </p:nvSpPr>
        <p:spPr bwMode="auto">
          <a:xfrm>
            <a:off x="1066800" y="3810000"/>
            <a:ext cx="476250" cy="2724150"/>
          </a:xfrm>
          <a:custGeom>
            <a:avLst/>
            <a:gdLst>
              <a:gd name="T0" fmla="*/ 2147483647 w 300"/>
              <a:gd name="T1" fmla="*/ 2147483647 h 3600"/>
              <a:gd name="T2" fmla="*/ 2147483647 w 300"/>
              <a:gd name="T3" fmla="*/ 2147483647 h 3600"/>
              <a:gd name="T4" fmla="*/ 0 w 300"/>
              <a:gd name="T5" fmla="*/ 2147483647 h 3600"/>
              <a:gd name="T6" fmla="*/ 0 w 300"/>
              <a:gd name="T7" fmla="*/ 0 h 3600"/>
              <a:gd name="T8" fmla="*/ 2147483647 w 300"/>
              <a:gd name="T9" fmla="*/ 0 h 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"/>
              <a:gd name="T16" fmla="*/ 0 h 3600"/>
              <a:gd name="T17" fmla="*/ 300 w 300"/>
              <a:gd name="T18" fmla="*/ 3600 h 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" h="3600">
                <a:moveTo>
                  <a:pt x="300" y="3546"/>
                </a:moveTo>
                <a:lnTo>
                  <a:pt x="300" y="3600"/>
                </a:lnTo>
                <a:lnTo>
                  <a:pt x="0" y="3594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Rectangle 6"/>
          <p:cNvSpPr>
            <a:spLocks noChangeArrowheads="1"/>
          </p:cNvSpPr>
          <p:nvPr/>
        </p:nvSpPr>
        <p:spPr bwMode="auto">
          <a:xfrm>
            <a:off x="4648200" y="1752600"/>
            <a:ext cx="4191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l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c(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i,j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):</a:t>
            </a:r>
            <a:r>
              <a:rPr lang="en-US" sz="1800" dirty="0">
                <a:latin typeface="Arial" charset="0"/>
              </a:rPr>
              <a:t> link cost from node </a:t>
            </a:r>
            <a:r>
              <a:rPr lang="en-US" sz="1800" i="1" dirty="0" err="1"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 to </a:t>
            </a:r>
            <a:r>
              <a:rPr lang="en-US" sz="1800" i="1" dirty="0">
                <a:latin typeface="Arial" charset="0"/>
              </a:rPr>
              <a:t>j</a:t>
            </a:r>
            <a:endParaRPr lang="en-US" sz="1800" dirty="0">
              <a:latin typeface="Arial" charset="0"/>
            </a:endParaRPr>
          </a:p>
          <a:p>
            <a:pPr marL="285750" indent="-285750" algn="l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D</a:t>
            </a:r>
            <a:r>
              <a:rPr lang="en-US" baseline="-25000" dirty="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(A,V):</a:t>
            </a:r>
            <a:r>
              <a:rPr lang="en-US" sz="1800" dirty="0">
                <a:latin typeface="Arial" charset="0"/>
              </a:rPr>
              <a:t> cost from A to V via Z</a:t>
            </a:r>
            <a:endParaRPr lang="en-US" sz="1800" i="1" dirty="0">
              <a:latin typeface="Arial" charset="0"/>
            </a:endParaRPr>
          </a:p>
          <a:p>
            <a:pPr marL="285750" indent="-285750" algn="l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D(A,V): </a:t>
            </a:r>
            <a:r>
              <a:rPr lang="en-US" sz="1800" dirty="0">
                <a:latin typeface="Arial" charset="0"/>
              </a:rPr>
              <a:t>cost of </a:t>
            </a:r>
            <a:r>
              <a:rPr lang="en-US" sz="1800" dirty="0" smtClean="0">
                <a:latin typeface="Arial" charset="0"/>
              </a:rPr>
              <a:t>A’</a:t>
            </a:r>
            <a:r>
              <a:rPr lang="en-US" altLang="ja-JP" sz="1800" dirty="0" smtClean="0">
                <a:latin typeface="Arial" charset="0"/>
              </a:rPr>
              <a:t>s </a:t>
            </a:r>
            <a:r>
              <a:rPr lang="en-US" altLang="ja-JP" sz="1800" dirty="0">
                <a:latin typeface="Arial" charset="0"/>
              </a:rPr>
              <a:t>best path to V</a:t>
            </a: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61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allAtOnce"/>
      <p:bldP spid="9861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B97D1AB-5832-2448-8F21-5822EB400103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Distance Vector Algorithm (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cont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d)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057400" y="1752600"/>
            <a:ext cx="4038600" cy="4605338"/>
            <a:chOff x="3238" y="956"/>
            <a:chExt cx="2544" cy="2901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3522" y="1056"/>
              <a:ext cx="2238" cy="2801"/>
              <a:chOff x="3354" y="954"/>
              <a:chExt cx="2238" cy="2801"/>
            </a:xfrm>
          </p:grpSpPr>
          <p:sp>
            <p:nvSpPr>
              <p:cNvPr id="10" name="Text Box 6"/>
              <p:cNvSpPr txBox="1">
                <a:spLocks noChangeArrowheads="1"/>
              </p:cNvSpPr>
              <p:nvPr/>
            </p:nvSpPr>
            <p:spPr bwMode="auto">
              <a:xfrm>
                <a:off x="3372" y="954"/>
                <a:ext cx="2220" cy="2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sz="2400" b="0" dirty="0">
                  <a:latin typeface="Times New Roman" charset="0"/>
                </a:endParaRPr>
              </a:p>
              <a:p>
                <a:pPr algn="l">
                  <a:spcBef>
                    <a:spcPct val="50000"/>
                  </a:spcBef>
                </a:pPr>
                <a:r>
                  <a:rPr lang="en-US" sz="2400" b="0" i="1" dirty="0">
                    <a:solidFill>
                      <a:schemeClr val="accent2"/>
                    </a:solidFill>
                    <a:latin typeface="Arial" charset="0"/>
                  </a:rPr>
                  <a:t>wait</a:t>
                </a:r>
                <a:r>
                  <a:rPr lang="en-US" b="0" dirty="0">
                    <a:latin typeface="Arial" charset="0"/>
                  </a:rPr>
                  <a:t> for (change in local link cost or </a:t>
                </a:r>
                <a:r>
                  <a:rPr lang="en-US" b="0" dirty="0" err="1">
                    <a:latin typeface="Arial" charset="0"/>
                  </a:rPr>
                  <a:t>msg</a:t>
                </a:r>
                <a:r>
                  <a:rPr lang="en-US" b="0" dirty="0">
                    <a:latin typeface="Arial" charset="0"/>
                  </a:rPr>
                  <a:t> from neighbor)</a:t>
                </a:r>
              </a:p>
              <a:p>
                <a:pPr algn="l">
                  <a:spcBef>
                    <a:spcPct val="50000"/>
                  </a:spcBef>
                </a:pPr>
                <a:endParaRPr lang="en-US" b="0" dirty="0">
                  <a:latin typeface="Arial" charset="0"/>
                </a:endParaRPr>
              </a:p>
              <a:p>
                <a:pPr algn="l">
                  <a:spcBef>
                    <a:spcPct val="50000"/>
                  </a:spcBef>
                </a:pPr>
                <a:r>
                  <a:rPr lang="en-US" sz="2400" b="0" i="1" dirty="0" err="1">
                    <a:solidFill>
                      <a:schemeClr val="accent2"/>
                    </a:solidFill>
                    <a:latin typeface="Arial" charset="0"/>
                  </a:rPr>
                  <a:t>recompute</a:t>
                </a:r>
                <a:r>
                  <a:rPr lang="en-US" b="0" dirty="0">
                    <a:latin typeface="Arial" charset="0"/>
                  </a:rPr>
                  <a:t> distance table</a:t>
                </a:r>
              </a:p>
              <a:p>
                <a:pPr algn="l">
                  <a:spcBef>
                    <a:spcPct val="50000"/>
                  </a:spcBef>
                </a:pPr>
                <a:endParaRPr lang="en-US" b="0" dirty="0">
                  <a:latin typeface="Arial" charset="0"/>
                </a:endParaRPr>
              </a:p>
              <a:p>
                <a:pPr algn="l">
                  <a:spcBef>
                    <a:spcPct val="50000"/>
                  </a:spcBef>
                </a:pPr>
                <a:r>
                  <a:rPr lang="en-US" b="0" dirty="0">
                    <a:latin typeface="Arial" charset="0"/>
                  </a:rPr>
                  <a:t>if least cost path to any </a:t>
                </a:r>
                <a:r>
                  <a:rPr lang="en-US" b="0" dirty="0" err="1">
                    <a:latin typeface="Arial" charset="0"/>
                  </a:rPr>
                  <a:t>dest</a:t>
                </a:r>
                <a:r>
                  <a:rPr lang="en-US" b="0" dirty="0">
                    <a:latin typeface="Arial" charset="0"/>
                  </a:rPr>
                  <a:t> has changed, </a:t>
                </a:r>
                <a:r>
                  <a:rPr lang="en-US" sz="2400" b="0" i="1" dirty="0">
                    <a:solidFill>
                      <a:schemeClr val="accent2"/>
                    </a:solidFill>
                    <a:latin typeface="Arial" charset="0"/>
                  </a:rPr>
                  <a:t>notify</a:t>
                </a:r>
                <a:r>
                  <a:rPr lang="en-US" b="0" dirty="0">
                    <a:latin typeface="Arial" charset="0"/>
                  </a:rPr>
                  <a:t> neighbors </a:t>
                </a:r>
                <a:endParaRPr lang="en-US" sz="2400" b="0" dirty="0">
                  <a:latin typeface="Arial" charset="0"/>
                </a:endParaRPr>
              </a:p>
              <a:p>
                <a:pPr algn="ctr">
                  <a:spcBef>
                    <a:spcPct val="50000"/>
                  </a:spcBef>
                </a:pPr>
                <a:endParaRPr lang="en-US" sz="2400" b="0" dirty="0">
                  <a:latin typeface="Times New Roman" charset="0"/>
                </a:endParaRPr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4344" y="1776"/>
                <a:ext cx="0" cy="37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338" y="2418"/>
                <a:ext cx="0" cy="37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3354" y="1212"/>
                <a:ext cx="978" cy="2256"/>
              </a:xfrm>
              <a:custGeom>
                <a:avLst/>
                <a:gdLst>
                  <a:gd name="T0" fmla="*/ 960 w 978"/>
                  <a:gd name="T1" fmla="*/ 2010 h 2256"/>
                  <a:gd name="T2" fmla="*/ 961 w 978"/>
                  <a:gd name="T3" fmla="*/ 2256 h 2256"/>
                  <a:gd name="T4" fmla="*/ 0 w 978"/>
                  <a:gd name="T5" fmla="*/ 2256 h 2256"/>
                  <a:gd name="T6" fmla="*/ 0 w 978"/>
                  <a:gd name="T7" fmla="*/ 0 h 2256"/>
                  <a:gd name="T8" fmla="*/ 978 w 978"/>
                  <a:gd name="T9" fmla="*/ 0 h 2256"/>
                  <a:gd name="T10" fmla="*/ 978 w 978"/>
                  <a:gd name="T11" fmla="*/ 155 h 22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78"/>
                  <a:gd name="T19" fmla="*/ 0 h 2256"/>
                  <a:gd name="T20" fmla="*/ 978 w 978"/>
                  <a:gd name="T21" fmla="*/ 2256 h 22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78" h="2256">
                    <a:moveTo>
                      <a:pt x="960" y="2010"/>
                    </a:moveTo>
                    <a:lnTo>
                      <a:pt x="961" y="2256"/>
                    </a:lnTo>
                    <a:lnTo>
                      <a:pt x="0" y="2256"/>
                    </a:lnTo>
                    <a:lnTo>
                      <a:pt x="0" y="0"/>
                    </a:lnTo>
                    <a:lnTo>
                      <a:pt x="978" y="0"/>
                    </a:lnTo>
                    <a:lnTo>
                      <a:pt x="978" y="155"/>
                    </a:ln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238" y="956"/>
              <a:ext cx="25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Arial" charset="0"/>
                </a:rPr>
                <a:t>Each node</a:t>
              </a:r>
              <a:r>
                <a:rPr lang="en-US" sz="2400" b="0" dirty="0" smtClean="0">
                  <a:solidFill>
                    <a:srgbClr val="FF0000"/>
                  </a:solidFill>
                  <a:latin typeface="Arial" charset="0"/>
                </a:rPr>
                <a:t>: initialize, then</a:t>
              </a:r>
              <a:endParaRPr lang="en-US" sz="2400" b="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86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B97D1AB-5832-2448-8F21-5822EB400103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Distance Vector Algorithm (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cont</a:t>
            </a:r>
            <a:r>
              <a:rPr lang="ja-JP" altLang="en-US" dirty="0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>
                <a:latin typeface="Helvetica" charset="0"/>
                <a:ea typeface="ＭＳ Ｐゴシック" charset="0"/>
                <a:cs typeface="ＭＳ Ｐゴシック" charset="0"/>
              </a:rPr>
              <a:t>d)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6115" name="Text Box 3"/>
          <p:cNvSpPr txBox="1">
            <a:spLocks noChangeArrowheads="1"/>
          </p:cNvSpPr>
          <p:nvPr/>
        </p:nvSpPr>
        <p:spPr bwMode="auto">
          <a:xfrm>
            <a:off x="1371600" y="1447800"/>
            <a:ext cx="7391400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 dirty="0">
                <a:latin typeface="Arial" charset="0"/>
              </a:rPr>
              <a:t>1 </a:t>
            </a:r>
            <a:r>
              <a:rPr lang="en-US" sz="1800" i="1" dirty="0">
                <a:latin typeface="Arial" charset="0"/>
              </a:rPr>
              <a:t>Initialization: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2    </a:t>
            </a:r>
            <a:r>
              <a:rPr lang="en-US" sz="1800" dirty="0">
                <a:latin typeface="Arial" charset="0"/>
              </a:rPr>
              <a:t>for all</a:t>
            </a:r>
            <a:r>
              <a:rPr lang="en-US" sz="1800" b="0" dirty="0">
                <a:latin typeface="Arial" charset="0"/>
              </a:rPr>
              <a:t> neighbors </a:t>
            </a:r>
            <a:r>
              <a:rPr lang="en-US" sz="1800" b="0" i="1" dirty="0">
                <a:latin typeface="Arial" charset="0"/>
              </a:rPr>
              <a:t>V </a:t>
            </a:r>
            <a:r>
              <a:rPr lang="en-US" sz="1800" b="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do</a:t>
            </a:r>
          </a:p>
          <a:p>
            <a:pPr algn="l"/>
            <a:r>
              <a:rPr lang="en-US" sz="1800" b="0" dirty="0">
                <a:latin typeface="Arial" charset="0"/>
              </a:rPr>
              <a:t>3          </a:t>
            </a:r>
            <a:r>
              <a:rPr lang="en-US" sz="1800" dirty="0">
                <a:latin typeface="Arial" charset="0"/>
              </a:rPr>
              <a:t>if</a:t>
            </a:r>
            <a:r>
              <a:rPr lang="en-US" sz="1800" b="0" dirty="0">
                <a:latin typeface="Arial" charset="0"/>
              </a:rPr>
              <a:t> 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 adjacent to </a:t>
            </a:r>
            <a:r>
              <a:rPr lang="en-US" sz="1800" b="0" i="1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4                D(</a:t>
            </a:r>
            <a:r>
              <a:rPr lang="en-US" sz="1800" b="0" i="1" dirty="0">
                <a:latin typeface="Arial" charset="0"/>
              </a:rPr>
              <a:t>A, V</a:t>
            </a:r>
            <a:r>
              <a:rPr lang="en-US" sz="1800" b="0" dirty="0">
                <a:latin typeface="Arial" charset="0"/>
              </a:rPr>
              <a:t>) = c(</a:t>
            </a:r>
            <a:r>
              <a:rPr lang="en-US" sz="1800" b="0" i="1" dirty="0">
                <a:latin typeface="Arial" charset="0"/>
              </a:rPr>
              <a:t>A,V</a:t>
            </a:r>
            <a:r>
              <a:rPr lang="en-US" sz="1800" b="0" dirty="0">
                <a:latin typeface="Arial" charset="0"/>
              </a:rPr>
              <a:t>);</a:t>
            </a:r>
            <a:endParaRPr lang="en-US" sz="1800" dirty="0">
              <a:latin typeface="Arial" charset="0"/>
            </a:endParaRPr>
          </a:p>
          <a:p>
            <a:pPr algn="l">
              <a:buFont typeface="Arial" charset="0"/>
              <a:buAutoNum type="arabicPlain" startAt="5"/>
            </a:pPr>
            <a:r>
              <a:rPr lang="en-US" sz="1800" b="0" dirty="0">
                <a:latin typeface="Arial" charset="0"/>
              </a:rPr>
              <a:t>    </a:t>
            </a:r>
            <a:r>
              <a:rPr lang="en-US" sz="1800" dirty="0">
                <a:latin typeface="Arial" charset="0"/>
              </a:rPr>
              <a:t>else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>
              <a:buFont typeface="Arial" charset="0"/>
              <a:buAutoNum type="arabicPlain" startAt="5"/>
            </a:pPr>
            <a:r>
              <a:rPr lang="en-US" sz="1800" b="0" dirty="0">
                <a:latin typeface="Arial" charset="0"/>
              </a:rPr>
              <a:t>           D(</a:t>
            </a:r>
            <a:r>
              <a:rPr lang="en-US" sz="1800" b="0" i="1" dirty="0">
                <a:latin typeface="Arial" charset="0"/>
              </a:rPr>
              <a:t>A, V</a:t>
            </a:r>
            <a:r>
              <a:rPr lang="en-US" sz="1800" b="0" dirty="0">
                <a:latin typeface="Arial" charset="0"/>
              </a:rPr>
              <a:t>) = ∞;</a:t>
            </a:r>
          </a:p>
          <a:p>
            <a:pPr algn="l">
              <a:buFont typeface="Arial" charset="0"/>
              <a:buAutoNum type="arabicPlain" startAt="5"/>
            </a:pPr>
            <a:r>
              <a:rPr lang="en-US" sz="1800" b="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send</a:t>
            </a:r>
            <a:r>
              <a:rPr lang="en-US" sz="1800" b="0" dirty="0">
                <a:latin typeface="Arial" charset="0"/>
              </a:rPr>
              <a:t> D(</a:t>
            </a:r>
            <a:r>
              <a:rPr lang="en-US" sz="1800" b="0" i="1" dirty="0">
                <a:latin typeface="Arial" charset="0"/>
              </a:rPr>
              <a:t>A, Y</a:t>
            </a:r>
            <a:r>
              <a:rPr lang="en-US" sz="1800" b="0" dirty="0">
                <a:latin typeface="Arial" charset="0"/>
              </a:rPr>
              <a:t>) to all neighbors</a:t>
            </a:r>
          </a:p>
          <a:p>
            <a:pPr algn="l"/>
            <a:r>
              <a:rPr lang="en-US" sz="1800" b="0" dirty="0">
                <a:latin typeface="Arial" charset="0"/>
              </a:rPr>
              <a:t> </a:t>
            </a:r>
            <a:r>
              <a:rPr lang="en-US" sz="1800" i="1" dirty="0">
                <a:latin typeface="Arial" charset="0"/>
              </a:rPr>
              <a:t>loop: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8    </a:t>
            </a:r>
            <a:r>
              <a:rPr lang="en-US" sz="1800" dirty="0">
                <a:latin typeface="Arial" charset="0"/>
              </a:rPr>
              <a:t>wait</a:t>
            </a:r>
            <a:r>
              <a:rPr lang="en-US" sz="1800" b="0" dirty="0">
                <a:latin typeface="Arial" charset="0"/>
              </a:rPr>
              <a:t> (until </a:t>
            </a:r>
            <a:r>
              <a:rPr lang="en-US" sz="1800" b="0" i="1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 sees a link cost change to neighbor 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  /* </a:t>
            </a:r>
            <a:r>
              <a:rPr lang="en-US" sz="1800" dirty="0">
                <a:solidFill>
                  <a:schemeClr val="folHlink"/>
                </a:solidFill>
                <a:latin typeface="Arial" charset="0"/>
              </a:rPr>
              <a:t>case 1</a:t>
            </a:r>
            <a:r>
              <a:rPr lang="en-US" sz="1800" b="0" dirty="0">
                <a:latin typeface="Arial" charset="0"/>
              </a:rPr>
              <a:t> */</a:t>
            </a:r>
          </a:p>
          <a:p>
            <a:pPr algn="l"/>
            <a:r>
              <a:rPr lang="en-US" sz="1800" b="0" dirty="0">
                <a:latin typeface="Arial" charset="0"/>
              </a:rPr>
              <a:t>9             or until </a:t>
            </a:r>
            <a:r>
              <a:rPr lang="en-US" sz="1800" b="0" i="1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 receives update from neighbor 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)    /* 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case 2</a:t>
            </a:r>
            <a:r>
              <a:rPr lang="en-US" sz="1800" b="0" dirty="0">
                <a:latin typeface="Arial" charset="0"/>
              </a:rPr>
              <a:t> */</a:t>
            </a:r>
          </a:p>
          <a:p>
            <a:pPr algn="l"/>
            <a:r>
              <a:rPr lang="en-US" sz="1800" b="0" dirty="0">
                <a:latin typeface="Arial" charset="0"/>
              </a:rPr>
              <a:t>10   </a:t>
            </a:r>
            <a:r>
              <a:rPr lang="en-US" sz="1800" dirty="0">
                <a:latin typeface="Arial" charset="0"/>
              </a:rPr>
              <a:t>if</a:t>
            </a:r>
            <a:r>
              <a:rPr lang="en-US" sz="1800" b="0" dirty="0">
                <a:latin typeface="Arial" charset="0"/>
              </a:rPr>
              <a:t> (c(</a:t>
            </a:r>
            <a:r>
              <a:rPr lang="en-US" sz="1800" b="0" i="1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,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) changes by ±</a:t>
            </a:r>
            <a:r>
              <a:rPr lang="en-US" sz="1800" b="0" i="1" dirty="0">
                <a:latin typeface="Arial" charset="0"/>
              </a:rPr>
              <a:t>d</a:t>
            </a:r>
            <a:r>
              <a:rPr lang="en-US" sz="1800" b="0" dirty="0">
                <a:latin typeface="Arial" charset="0"/>
              </a:rPr>
              <a:t>)  /* </a:t>
            </a:r>
            <a:r>
              <a:rPr lang="en-US" sz="1800" b="0" dirty="0">
                <a:latin typeface="Arial" charset="0"/>
                <a:sym typeface="Symbol" charset="0"/>
              </a:rPr>
              <a:t> </a:t>
            </a:r>
            <a:r>
              <a:rPr lang="en-US" sz="1800" dirty="0">
                <a:solidFill>
                  <a:schemeClr val="folHlink"/>
                </a:solidFill>
                <a:latin typeface="Arial" charset="0"/>
                <a:sym typeface="Symbol" charset="0"/>
              </a:rPr>
              <a:t>case 1</a:t>
            </a:r>
            <a:r>
              <a:rPr lang="en-US" sz="1800" b="0" dirty="0">
                <a:latin typeface="Arial" charset="0"/>
                <a:sym typeface="Symbol" charset="0"/>
              </a:rPr>
              <a:t> */</a:t>
            </a:r>
            <a:endParaRPr lang="en-US" sz="1800" b="0" dirty="0">
              <a:latin typeface="Arial" charset="0"/>
            </a:endParaRPr>
          </a:p>
          <a:p>
            <a:pPr algn="l"/>
            <a:r>
              <a:rPr lang="en-US" sz="1800" b="0" dirty="0">
                <a:latin typeface="Arial" charset="0"/>
              </a:rPr>
              <a:t>11           </a:t>
            </a:r>
            <a:r>
              <a:rPr lang="en-US" sz="1800" dirty="0">
                <a:latin typeface="Arial" charset="0"/>
              </a:rPr>
              <a:t>for all</a:t>
            </a:r>
            <a:r>
              <a:rPr lang="en-US" sz="1800" b="0" dirty="0">
                <a:latin typeface="Arial" charset="0"/>
              </a:rPr>
              <a:t> destinations </a:t>
            </a:r>
            <a:r>
              <a:rPr lang="en-US" sz="1800" b="0" i="1" dirty="0">
                <a:latin typeface="Arial" charset="0"/>
              </a:rPr>
              <a:t>Y</a:t>
            </a:r>
            <a:r>
              <a:rPr lang="en-US" sz="1800" b="0" dirty="0">
                <a:latin typeface="Arial" charset="0"/>
              </a:rPr>
              <a:t> that go through 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do</a:t>
            </a:r>
            <a:r>
              <a:rPr lang="en-US" sz="1800" b="0" dirty="0">
                <a:latin typeface="Arial" charset="0"/>
              </a:rPr>
              <a:t>   </a:t>
            </a:r>
          </a:p>
          <a:p>
            <a:pPr algn="l"/>
            <a:r>
              <a:rPr lang="en-US" sz="1800" b="0" dirty="0">
                <a:latin typeface="Arial" charset="0"/>
              </a:rPr>
              <a:t>12                 D</a:t>
            </a:r>
            <a:r>
              <a:rPr lang="en-US" sz="1800" b="0" baseline="-25000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(</a:t>
            </a:r>
            <a:r>
              <a:rPr lang="en-US" sz="1800" b="0" i="1" dirty="0">
                <a:latin typeface="Arial" charset="0"/>
              </a:rPr>
              <a:t>A,Y</a:t>
            </a:r>
            <a:r>
              <a:rPr lang="en-US" sz="1800" b="0" dirty="0">
                <a:latin typeface="Arial" charset="0"/>
              </a:rPr>
              <a:t>) =  D</a:t>
            </a:r>
            <a:r>
              <a:rPr lang="en-US" sz="1800" b="0" baseline="-25000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(</a:t>
            </a:r>
            <a:r>
              <a:rPr lang="en-US" sz="1800" b="0" i="1" dirty="0">
                <a:latin typeface="Arial" charset="0"/>
              </a:rPr>
              <a:t>A,Y</a:t>
            </a:r>
            <a:r>
              <a:rPr lang="en-US" sz="1800" b="0" dirty="0">
                <a:latin typeface="Arial" charset="0"/>
              </a:rPr>
              <a:t>) ± </a:t>
            </a:r>
            <a:r>
              <a:rPr lang="en-US" sz="1800" b="0" i="1" dirty="0">
                <a:latin typeface="Arial" charset="0"/>
              </a:rPr>
              <a:t>d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13   </a:t>
            </a:r>
            <a:r>
              <a:rPr lang="en-US" sz="1800" dirty="0">
                <a:latin typeface="Arial" charset="0"/>
              </a:rPr>
              <a:t>else if</a:t>
            </a:r>
            <a:r>
              <a:rPr lang="en-US" sz="1800" b="0" dirty="0">
                <a:latin typeface="Arial" charset="0"/>
              </a:rPr>
              <a:t> (update D(</a:t>
            </a:r>
            <a:r>
              <a:rPr lang="en-US" sz="1800" b="0" i="1" dirty="0">
                <a:latin typeface="Arial" charset="0"/>
              </a:rPr>
              <a:t>V, Y</a:t>
            </a:r>
            <a:r>
              <a:rPr lang="en-US" sz="1800" b="0" dirty="0">
                <a:latin typeface="Arial" charset="0"/>
              </a:rPr>
              <a:t>) received from 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) /* </a:t>
            </a:r>
            <a:r>
              <a:rPr lang="en-US" sz="1800" b="0" dirty="0">
                <a:latin typeface="Arial" charset="0"/>
                <a:sym typeface="Symbol" charset="0"/>
              </a:rPr>
              <a:t> </a:t>
            </a:r>
            <a:r>
              <a:rPr lang="en-US" sz="1800" dirty="0">
                <a:solidFill>
                  <a:schemeClr val="accent1"/>
                </a:solidFill>
                <a:latin typeface="Arial" charset="0"/>
                <a:sym typeface="Symbol" charset="0"/>
              </a:rPr>
              <a:t>case 2</a:t>
            </a:r>
            <a:r>
              <a:rPr lang="en-US" sz="1800" b="0" dirty="0">
                <a:latin typeface="Arial" charset="0"/>
                <a:sym typeface="Symbol" charset="0"/>
              </a:rPr>
              <a:t> */</a:t>
            </a:r>
            <a:endParaRPr lang="en-US" sz="1800" b="0" dirty="0">
              <a:latin typeface="Arial" charset="0"/>
            </a:endParaRPr>
          </a:p>
          <a:p>
            <a:pPr algn="l"/>
            <a:r>
              <a:rPr lang="en-US" sz="1800" b="0" dirty="0">
                <a:latin typeface="Arial" charset="0"/>
              </a:rPr>
              <a:t>               </a:t>
            </a:r>
            <a:r>
              <a:rPr lang="en-US" sz="1800" b="0" i="1" dirty="0">
                <a:solidFill>
                  <a:schemeClr val="accent2"/>
                </a:solidFill>
                <a:latin typeface="Arial" charset="0"/>
              </a:rPr>
              <a:t>/* shortest path from V to some Y has changed  */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14           D</a:t>
            </a:r>
            <a:r>
              <a:rPr lang="en-US" sz="1800" b="0" baseline="-25000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(A,Y) = D</a:t>
            </a:r>
            <a:r>
              <a:rPr lang="en-US" sz="1800" b="0" baseline="-25000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(</a:t>
            </a:r>
            <a:r>
              <a:rPr lang="en-US" sz="1800" b="0" i="1" dirty="0">
                <a:latin typeface="Arial" charset="0"/>
              </a:rPr>
              <a:t>A,V</a:t>
            </a:r>
            <a:r>
              <a:rPr lang="en-US" sz="1800" b="0" dirty="0">
                <a:latin typeface="Arial" charset="0"/>
              </a:rPr>
              <a:t>) + D(</a:t>
            </a:r>
            <a:r>
              <a:rPr lang="en-US" sz="1800" b="0" i="1" dirty="0">
                <a:latin typeface="Arial" charset="0"/>
              </a:rPr>
              <a:t>V, Y</a:t>
            </a:r>
            <a:r>
              <a:rPr lang="en-US" sz="1800" b="0" dirty="0">
                <a:latin typeface="Arial" charset="0"/>
              </a:rPr>
              <a:t>);    /* </a:t>
            </a:r>
            <a:r>
              <a:rPr lang="en-US" sz="1800" i="1" dirty="0">
                <a:latin typeface="Arial" charset="0"/>
              </a:rPr>
              <a:t>may</a:t>
            </a:r>
            <a:r>
              <a:rPr lang="en-US" sz="1800" b="0" dirty="0">
                <a:latin typeface="Arial" charset="0"/>
              </a:rPr>
              <a:t> also change D(A,Y) */</a:t>
            </a:r>
          </a:p>
          <a:p>
            <a:pPr algn="l"/>
            <a:r>
              <a:rPr lang="en-US" sz="1800" b="0" dirty="0">
                <a:latin typeface="Arial" charset="0"/>
              </a:rPr>
              <a:t>15   </a:t>
            </a:r>
            <a:r>
              <a:rPr lang="en-US" sz="1800" dirty="0">
                <a:latin typeface="Arial" charset="0"/>
              </a:rPr>
              <a:t>if</a:t>
            </a:r>
            <a:r>
              <a:rPr lang="en-US" sz="1800" b="0" dirty="0">
                <a:latin typeface="Arial" charset="0"/>
              </a:rPr>
              <a:t> (there is a new minimum for destination Y)</a:t>
            </a:r>
          </a:p>
          <a:p>
            <a:pPr algn="l"/>
            <a:r>
              <a:rPr lang="en-US" sz="1800" b="0" dirty="0">
                <a:latin typeface="Arial" charset="0"/>
              </a:rPr>
              <a:t>16           </a:t>
            </a:r>
            <a:r>
              <a:rPr lang="en-US" sz="1800" dirty="0">
                <a:latin typeface="Arial" charset="0"/>
              </a:rPr>
              <a:t>send</a:t>
            </a:r>
            <a:r>
              <a:rPr lang="en-US" sz="1800" b="0" dirty="0">
                <a:latin typeface="Arial" charset="0"/>
              </a:rPr>
              <a:t> D(</a:t>
            </a:r>
            <a:r>
              <a:rPr lang="en-US" sz="1800" b="0" i="1" dirty="0">
                <a:latin typeface="Arial" charset="0"/>
              </a:rPr>
              <a:t>A, Y</a:t>
            </a:r>
            <a:r>
              <a:rPr lang="en-US" sz="1800" b="0" dirty="0">
                <a:latin typeface="Arial" charset="0"/>
              </a:rPr>
              <a:t>) to all neighbors </a:t>
            </a:r>
          </a:p>
          <a:p>
            <a:pPr algn="l"/>
            <a:r>
              <a:rPr lang="en-US" sz="1800" b="0" dirty="0">
                <a:latin typeface="Arial" charset="0"/>
              </a:rPr>
              <a:t>17  </a:t>
            </a:r>
            <a:r>
              <a:rPr lang="en-US" sz="1800" dirty="0">
                <a:latin typeface="Arial" charset="0"/>
              </a:rPr>
              <a:t>forever</a:t>
            </a:r>
            <a:r>
              <a:rPr lang="en-US" sz="1800" b="0" dirty="0">
                <a:latin typeface="Arial" charset="0"/>
              </a:rPr>
              <a:t> </a:t>
            </a:r>
          </a:p>
        </p:txBody>
      </p:sp>
      <p:sp>
        <p:nvSpPr>
          <p:cNvPr id="986116" name="Freeform 4"/>
          <p:cNvSpPr>
            <a:spLocks/>
          </p:cNvSpPr>
          <p:nvPr/>
        </p:nvSpPr>
        <p:spPr bwMode="auto">
          <a:xfrm>
            <a:off x="1066800" y="3810000"/>
            <a:ext cx="476250" cy="2724150"/>
          </a:xfrm>
          <a:custGeom>
            <a:avLst/>
            <a:gdLst>
              <a:gd name="T0" fmla="*/ 2147483647 w 300"/>
              <a:gd name="T1" fmla="*/ 2147483647 h 3600"/>
              <a:gd name="T2" fmla="*/ 2147483647 w 300"/>
              <a:gd name="T3" fmla="*/ 2147483647 h 3600"/>
              <a:gd name="T4" fmla="*/ 0 w 300"/>
              <a:gd name="T5" fmla="*/ 2147483647 h 3600"/>
              <a:gd name="T6" fmla="*/ 0 w 300"/>
              <a:gd name="T7" fmla="*/ 0 h 3600"/>
              <a:gd name="T8" fmla="*/ 2147483647 w 300"/>
              <a:gd name="T9" fmla="*/ 0 h 3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"/>
              <a:gd name="T16" fmla="*/ 0 h 3600"/>
              <a:gd name="T17" fmla="*/ 300 w 300"/>
              <a:gd name="T18" fmla="*/ 3600 h 3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" h="3600">
                <a:moveTo>
                  <a:pt x="300" y="3546"/>
                </a:moveTo>
                <a:lnTo>
                  <a:pt x="300" y="3600"/>
                </a:lnTo>
                <a:lnTo>
                  <a:pt x="0" y="3594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Rectangle 6"/>
          <p:cNvSpPr>
            <a:spLocks noChangeArrowheads="1"/>
          </p:cNvSpPr>
          <p:nvPr/>
        </p:nvSpPr>
        <p:spPr bwMode="auto">
          <a:xfrm>
            <a:off x="4648200" y="1752600"/>
            <a:ext cx="4191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 algn="l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c(</a:t>
            </a:r>
            <a:r>
              <a:rPr lang="en-US" dirty="0" err="1">
                <a:solidFill>
                  <a:schemeClr val="accent2"/>
                </a:solidFill>
                <a:latin typeface="Arial" charset="0"/>
              </a:rPr>
              <a:t>i,j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):</a:t>
            </a:r>
            <a:r>
              <a:rPr lang="en-US" sz="1800" dirty="0">
                <a:latin typeface="Arial" charset="0"/>
              </a:rPr>
              <a:t> link cost from node </a:t>
            </a:r>
            <a:r>
              <a:rPr lang="en-US" sz="1800" i="1" dirty="0" err="1"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 to </a:t>
            </a:r>
            <a:r>
              <a:rPr lang="en-US" sz="1800" i="1" dirty="0">
                <a:latin typeface="Arial" charset="0"/>
              </a:rPr>
              <a:t>j</a:t>
            </a:r>
            <a:endParaRPr lang="en-US" sz="1800" dirty="0">
              <a:latin typeface="Arial" charset="0"/>
            </a:endParaRPr>
          </a:p>
          <a:p>
            <a:pPr marL="285750" indent="-285750" algn="l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D</a:t>
            </a:r>
            <a:r>
              <a:rPr lang="en-US" baseline="-25000" dirty="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(A,V):</a:t>
            </a:r>
            <a:r>
              <a:rPr lang="en-US" sz="1800" dirty="0">
                <a:latin typeface="Arial" charset="0"/>
              </a:rPr>
              <a:t> cost from A to V via Z</a:t>
            </a:r>
            <a:endParaRPr lang="en-US" sz="1800" i="1" dirty="0">
              <a:latin typeface="Arial" charset="0"/>
            </a:endParaRPr>
          </a:p>
          <a:p>
            <a:pPr marL="285750" indent="-285750" algn="l" eaLnBrk="0" hangingPunct="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D(A,V): </a:t>
            </a:r>
            <a:r>
              <a:rPr lang="en-US" sz="1800" dirty="0">
                <a:latin typeface="Arial" charset="0"/>
              </a:rPr>
              <a:t>cost of </a:t>
            </a:r>
            <a:r>
              <a:rPr lang="en-US" sz="1800" dirty="0" smtClean="0">
                <a:latin typeface="Arial" charset="0"/>
              </a:rPr>
              <a:t>A’</a:t>
            </a:r>
            <a:r>
              <a:rPr lang="en-US" altLang="ja-JP" sz="1800" dirty="0" smtClean="0">
                <a:latin typeface="Arial" charset="0"/>
              </a:rPr>
              <a:t>s </a:t>
            </a:r>
            <a:r>
              <a:rPr lang="en-US" altLang="ja-JP" sz="1800" dirty="0">
                <a:latin typeface="Arial" charset="0"/>
              </a:rPr>
              <a:t>best path to V</a:t>
            </a: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1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Freeform 2"/>
          <p:cNvSpPr>
            <a:spLocks/>
          </p:cNvSpPr>
          <p:nvPr/>
        </p:nvSpPr>
        <p:spPr bwMode="auto">
          <a:xfrm>
            <a:off x="304800" y="1981200"/>
            <a:ext cx="2895600" cy="1447800"/>
          </a:xfrm>
          <a:custGeom>
            <a:avLst/>
            <a:gdLst>
              <a:gd name="T0" fmla="*/ 0 w 1824"/>
              <a:gd name="T1" fmla="*/ 2147483647 h 912"/>
              <a:gd name="T2" fmla="*/ 0 w 1824"/>
              <a:gd name="T3" fmla="*/ 2147483647 h 912"/>
              <a:gd name="T4" fmla="*/ 2147483647 w 1824"/>
              <a:gd name="T5" fmla="*/ 2147483647 h 912"/>
              <a:gd name="T6" fmla="*/ 2147483647 w 1824"/>
              <a:gd name="T7" fmla="*/ 2147483647 h 912"/>
              <a:gd name="T8" fmla="*/ 2147483647 w 1824"/>
              <a:gd name="T9" fmla="*/ 2147483647 h 912"/>
              <a:gd name="T10" fmla="*/ 2147483647 w 1824"/>
              <a:gd name="T11" fmla="*/ 0 h 912"/>
              <a:gd name="T12" fmla="*/ 2147483647 w 1824"/>
              <a:gd name="T13" fmla="*/ 2147483647 h 912"/>
              <a:gd name="T14" fmla="*/ 2147483647 w 1824"/>
              <a:gd name="T15" fmla="*/ 2147483647 h 912"/>
              <a:gd name="T16" fmla="*/ 2147483647 w 1824"/>
              <a:gd name="T17" fmla="*/ 2147483647 h 912"/>
              <a:gd name="T18" fmla="*/ 2147483647 w 1824"/>
              <a:gd name="T19" fmla="*/ 2147483647 h 912"/>
              <a:gd name="T20" fmla="*/ 2147483647 w 1824"/>
              <a:gd name="T21" fmla="*/ 2147483647 h 912"/>
              <a:gd name="T22" fmla="*/ 2147483647 w 1824"/>
              <a:gd name="T23" fmla="*/ 2147483647 h 912"/>
              <a:gd name="T24" fmla="*/ 2147483647 w 1824"/>
              <a:gd name="T25" fmla="*/ 2147483647 h 912"/>
              <a:gd name="T26" fmla="*/ 2147483647 w 1824"/>
              <a:gd name="T27" fmla="*/ 2147483647 h 912"/>
              <a:gd name="T28" fmla="*/ 0 w 1824"/>
              <a:gd name="T29" fmla="*/ 2147483647 h 9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24"/>
              <a:gd name="T46" fmla="*/ 0 h 912"/>
              <a:gd name="T47" fmla="*/ 1824 w 1824"/>
              <a:gd name="T48" fmla="*/ 912 h 9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24" h="912">
                <a:moveTo>
                  <a:pt x="0" y="720"/>
                </a:moveTo>
                <a:lnTo>
                  <a:pt x="0" y="528"/>
                </a:lnTo>
                <a:lnTo>
                  <a:pt x="192" y="336"/>
                </a:lnTo>
                <a:lnTo>
                  <a:pt x="432" y="96"/>
                </a:lnTo>
                <a:lnTo>
                  <a:pt x="864" y="96"/>
                </a:lnTo>
                <a:lnTo>
                  <a:pt x="1344" y="0"/>
                </a:lnTo>
                <a:lnTo>
                  <a:pt x="1728" y="144"/>
                </a:lnTo>
                <a:lnTo>
                  <a:pt x="1824" y="336"/>
                </a:lnTo>
                <a:lnTo>
                  <a:pt x="1776" y="480"/>
                </a:lnTo>
                <a:lnTo>
                  <a:pt x="1680" y="768"/>
                </a:lnTo>
                <a:lnTo>
                  <a:pt x="1392" y="864"/>
                </a:lnTo>
                <a:lnTo>
                  <a:pt x="912" y="912"/>
                </a:lnTo>
                <a:lnTo>
                  <a:pt x="672" y="864"/>
                </a:lnTo>
                <a:lnTo>
                  <a:pt x="288" y="912"/>
                </a:lnTo>
                <a:lnTo>
                  <a:pt x="0" y="7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>
                <a:latin typeface="Helvetica" charset="0"/>
                <a:ea typeface="ＭＳ Ｐゴシック" charset="0"/>
                <a:cs typeface="ＭＳ Ｐゴシック" charset="0"/>
              </a:rPr>
              <a:t>Example</a:t>
            </a:r>
            <a:r>
              <a:rPr lang="en-US" sz="3500" dirty="0" smtClean="0">
                <a:latin typeface="Helvetica" charset="0"/>
                <a:ea typeface="ＭＳ Ｐゴシック" charset="0"/>
                <a:cs typeface="ＭＳ Ｐゴシック" charset="0"/>
              </a:rPr>
              <a:t>: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Initialization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43" name="Freeform 4"/>
          <p:cNvSpPr>
            <a:spLocks/>
          </p:cNvSpPr>
          <p:nvPr/>
        </p:nvSpPr>
        <p:spPr bwMode="auto">
          <a:xfrm>
            <a:off x="838200" y="2609850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4" name="Oval 5"/>
          <p:cNvSpPr>
            <a:spLocks noChangeArrowheads="1"/>
          </p:cNvSpPr>
          <p:nvPr/>
        </p:nvSpPr>
        <p:spPr bwMode="auto">
          <a:xfrm>
            <a:off x="425450" y="298450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Line 6"/>
          <p:cNvSpPr>
            <a:spLocks noChangeShapeType="1"/>
          </p:cNvSpPr>
          <p:nvPr/>
        </p:nvSpPr>
        <p:spPr bwMode="auto">
          <a:xfrm>
            <a:off x="425450" y="297338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Line 7"/>
          <p:cNvSpPr>
            <a:spLocks noChangeShapeType="1"/>
          </p:cNvSpPr>
          <p:nvPr/>
        </p:nvSpPr>
        <p:spPr bwMode="auto">
          <a:xfrm>
            <a:off x="922338" y="297338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Rectangle 8"/>
          <p:cNvSpPr>
            <a:spLocks noChangeArrowheads="1"/>
          </p:cNvSpPr>
          <p:nvPr/>
        </p:nvSpPr>
        <p:spPr bwMode="auto">
          <a:xfrm>
            <a:off x="425450" y="297338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112648" name="Oval 9"/>
          <p:cNvSpPr>
            <a:spLocks noChangeArrowheads="1"/>
          </p:cNvSpPr>
          <p:nvPr/>
        </p:nvSpPr>
        <p:spPr bwMode="auto">
          <a:xfrm>
            <a:off x="420688" y="287972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Freeform 10"/>
          <p:cNvSpPr>
            <a:spLocks/>
          </p:cNvSpPr>
          <p:nvPr/>
        </p:nvSpPr>
        <p:spPr bwMode="auto">
          <a:xfrm>
            <a:off x="1481138" y="2609850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Freeform 11"/>
          <p:cNvSpPr>
            <a:spLocks/>
          </p:cNvSpPr>
          <p:nvPr/>
        </p:nvSpPr>
        <p:spPr bwMode="auto">
          <a:xfrm>
            <a:off x="928688" y="302895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51" name="Group 12"/>
          <p:cNvGrpSpPr>
            <a:grpSpLocks/>
          </p:cNvGrpSpPr>
          <p:nvPr/>
        </p:nvGrpSpPr>
        <p:grpSpPr bwMode="auto">
          <a:xfrm>
            <a:off x="487363" y="2797175"/>
            <a:ext cx="354012" cy="396875"/>
            <a:chOff x="2945" y="2425"/>
            <a:chExt cx="224" cy="250"/>
          </a:xfrm>
        </p:grpSpPr>
        <p:sp>
          <p:nvSpPr>
            <p:cNvPr id="112793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4" name="Text Box 14"/>
            <p:cNvSpPr txBox="1">
              <a:spLocks noChangeArrowheads="1"/>
            </p:cNvSpPr>
            <p:nvPr/>
          </p:nvSpPr>
          <p:spPr bwMode="auto">
            <a:xfrm>
              <a:off x="2945" y="242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/>
                <a:t>A</a:t>
              </a:r>
              <a:endParaRPr lang="en-US" sz="2400" b="0"/>
            </a:p>
          </p:txBody>
        </p:sp>
      </p:grpSp>
      <p:grpSp>
        <p:nvGrpSpPr>
          <p:cNvPr id="112652" name="Group 15"/>
          <p:cNvGrpSpPr>
            <a:grpSpLocks/>
          </p:cNvGrpSpPr>
          <p:nvPr/>
        </p:nvGrpSpPr>
        <p:grpSpPr bwMode="auto">
          <a:xfrm>
            <a:off x="1762125" y="2816225"/>
            <a:ext cx="501650" cy="396875"/>
            <a:chOff x="1740" y="2302"/>
            <a:chExt cx="316" cy="250"/>
          </a:xfrm>
        </p:grpSpPr>
        <p:sp>
          <p:nvSpPr>
            <p:cNvPr id="112785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6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7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8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2789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90" name="Group 21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12791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2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C</a:t>
                </a:r>
                <a:endParaRPr lang="en-US" sz="2400" b="0"/>
              </a:p>
            </p:txBody>
          </p:sp>
        </p:grpSp>
      </p:grpSp>
      <p:sp>
        <p:nvSpPr>
          <p:cNvPr id="112653" name="Text Box 24"/>
          <p:cNvSpPr txBox="1">
            <a:spLocks noChangeArrowheads="1"/>
          </p:cNvSpPr>
          <p:nvPr/>
        </p:nvSpPr>
        <p:spPr bwMode="auto">
          <a:xfrm>
            <a:off x="1593850" y="2528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1</a:t>
            </a:r>
            <a:endParaRPr lang="en-US" sz="2400" b="0"/>
          </a:p>
        </p:txBody>
      </p:sp>
      <p:sp>
        <p:nvSpPr>
          <p:cNvPr id="112654" name="Text Box 25"/>
          <p:cNvSpPr txBox="1">
            <a:spLocks noChangeArrowheads="1"/>
          </p:cNvSpPr>
          <p:nvPr/>
        </p:nvSpPr>
        <p:spPr bwMode="auto">
          <a:xfrm>
            <a:off x="758825" y="24796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2</a:t>
            </a:r>
            <a:endParaRPr lang="en-US" sz="2400" b="0"/>
          </a:p>
        </p:txBody>
      </p:sp>
      <p:sp>
        <p:nvSpPr>
          <p:cNvPr id="112655" name="Text Box 26"/>
          <p:cNvSpPr txBox="1">
            <a:spLocks noChangeArrowheads="1"/>
          </p:cNvSpPr>
          <p:nvPr/>
        </p:nvSpPr>
        <p:spPr bwMode="auto">
          <a:xfrm>
            <a:off x="1211263" y="3008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7</a:t>
            </a:r>
            <a:endParaRPr lang="en-US" sz="2400" b="0"/>
          </a:p>
        </p:txBody>
      </p:sp>
      <p:grpSp>
        <p:nvGrpSpPr>
          <p:cNvPr id="112656" name="Group 27"/>
          <p:cNvGrpSpPr>
            <a:grpSpLocks/>
          </p:cNvGrpSpPr>
          <p:nvPr/>
        </p:nvGrpSpPr>
        <p:grpSpPr bwMode="auto">
          <a:xfrm>
            <a:off x="1095375" y="2301875"/>
            <a:ext cx="501650" cy="396875"/>
            <a:chOff x="1740" y="2302"/>
            <a:chExt cx="316" cy="250"/>
          </a:xfrm>
        </p:grpSpPr>
        <p:sp>
          <p:nvSpPr>
            <p:cNvPr id="112777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8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9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0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2781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82" name="Group 33"/>
            <p:cNvGrpSpPr>
              <a:grpSpLocks/>
            </p:cNvGrpSpPr>
            <p:nvPr/>
          </p:nvGrpSpPr>
          <p:grpSpPr bwMode="auto">
            <a:xfrm>
              <a:off x="1790" y="2302"/>
              <a:ext cx="223" cy="250"/>
              <a:chOff x="2944" y="2425"/>
              <a:chExt cx="227" cy="250"/>
            </a:xfrm>
          </p:grpSpPr>
          <p:sp>
            <p:nvSpPr>
              <p:cNvPr id="112783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4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B</a:t>
                </a:r>
                <a:endParaRPr lang="en-US" sz="2400" b="0"/>
              </a:p>
            </p:txBody>
          </p:sp>
        </p:grpSp>
      </p:grpSp>
      <p:grpSp>
        <p:nvGrpSpPr>
          <p:cNvPr id="112657" name="Group 36"/>
          <p:cNvGrpSpPr>
            <a:grpSpLocks/>
          </p:cNvGrpSpPr>
          <p:nvPr/>
        </p:nvGrpSpPr>
        <p:grpSpPr bwMode="auto">
          <a:xfrm>
            <a:off x="2438400" y="2270125"/>
            <a:ext cx="501650" cy="396875"/>
            <a:chOff x="1740" y="2302"/>
            <a:chExt cx="316" cy="250"/>
          </a:xfrm>
        </p:grpSpPr>
        <p:sp>
          <p:nvSpPr>
            <p:cNvPr id="112769" name="Oval 3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0" name="Line 3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1" name="Line 3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2" name="Rectangle 4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2773" name="Oval 4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74" name="Group 42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12775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6" name="Text Box 44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D</a:t>
                </a:r>
                <a:endParaRPr lang="en-US" sz="2400" b="0"/>
              </a:p>
            </p:txBody>
          </p:sp>
        </p:grpSp>
      </p:grpSp>
      <p:sp>
        <p:nvSpPr>
          <p:cNvPr id="112658" name="Freeform 45"/>
          <p:cNvSpPr>
            <a:spLocks/>
          </p:cNvSpPr>
          <p:nvPr/>
        </p:nvSpPr>
        <p:spPr bwMode="auto">
          <a:xfrm>
            <a:off x="1581150" y="251460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Text Box 46"/>
          <p:cNvSpPr txBox="1">
            <a:spLocks noChangeArrowheads="1"/>
          </p:cNvSpPr>
          <p:nvPr/>
        </p:nvSpPr>
        <p:spPr bwMode="auto">
          <a:xfrm>
            <a:off x="1822450" y="2224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3</a:t>
            </a:r>
            <a:endParaRPr lang="en-US" sz="2400" b="0"/>
          </a:p>
        </p:txBody>
      </p:sp>
      <p:sp>
        <p:nvSpPr>
          <p:cNvPr id="112660" name="Line 47"/>
          <p:cNvSpPr>
            <a:spLocks noChangeShapeType="1"/>
          </p:cNvSpPr>
          <p:nvPr/>
        </p:nvSpPr>
        <p:spPr bwMode="auto">
          <a:xfrm flipV="1">
            <a:off x="2133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661" name="Text Box 48"/>
          <p:cNvSpPr txBox="1">
            <a:spLocks noChangeArrowheads="1"/>
          </p:cNvSpPr>
          <p:nvPr/>
        </p:nvSpPr>
        <p:spPr bwMode="auto">
          <a:xfrm>
            <a:off x="2286000" y="2681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/>
              <a:t>1</a:t>
            </a:r>
            <a:endParaRPr lang="en-US" sz="2400" b="0"/>
          </a:p>
        </p:txBody>
      </p:sp>
      <p:graphicFrame>
        <p:nvGraphicFramePr>
          <p:cNvPr id="2511921" name="Group 4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485166"/>
              </p:ext>
            </p:extLst>
          </p:nvPr>
        </p:nvGraphicFramePr>
        <p:xfrm>
          <a:off x="3657600" y="1719263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84" name="Text Box 71"/>
          <p:cNvSpPr txBox="1">
            <a:spLocks noChangeArrowheads="1"/>
          </p:cNvSpPr>
          <p:nvPr/>
        </p:nvSpPr>
        <p:spPr bwMode="auto">
          <a:xfrm>
            <a:off x="3560763" y="1371600"/>
            <a:ext cx="8588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A</a:t>
            </a:r>
          </a:p>
        </p:txBody>
      </p:sp>
      <p:graphicFrame>
        <p:nvGraphicFramePr>
          <p:cNvPr id="61" name="Group 49"/>
          <p:cNvGraphicFramePr>
            <a:graphicFrameLocks noGrp="1"/>
          </p:cNvGraphicFramePr>
          <p:nvPr/>
        </p:nvGraphicFramePr>
        <p:xfrm>
          <a:off x="6248400" y="1704975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12712" name="Text Box 71"/>
          <p:cNvSpPr txBox="1">
            <a:spLocks noChangeArrowheads="1"/>
          </p:cNvSpPr>
          <p:nvPr/>
        </p:nvSpPr>
        <p:spPr bwMode="auto">
          <a:xfrm>
            <a:off x="6151563" y="1400175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 dirty="0"/>
              <a:t>Node B</a:t>
            </a:r>
          </a:p>
        </p:txBody>
      </p:sp>
      <p:sp>
        <p:nvSpPr>
          <p:cNvPr id="112713" name="Text Box 71"/>
          <p:cNvSpPr txBox="1">
            <a:spLocks noChangeArrowheads="1"/>
          </p:cNvSpPr>
          <p:nvPr/>
        </p:nvSpPr>
        <p:spPr bwMode="auto">
          <a:xfrm>
            <a:off x="35814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C</a:t>
            </a:r>
          </a:p>
        </p:txBody>
      </p:sp>
      <p:graphicFrame>
        <p:nvGraphicFramePr>
          <p:cNvPr id="65" name="Group 49"/>
          <p:cNvGraphicFramePr>
            <a:graphicFrameLocks noGrp="1"/>
          </p:cNvGraphicFramePr>
          <p:nvPr/>
        </p:nvGraphicFramePr>
        <p:xfrm>
          <a:off x="3657600" y="4567238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Group 49"/>
          <p:cNvGraphicFramePr>
            <a:graphicFrameLocks noGrp="1"/>
          </p:cNvGraphicFramePr>
          <p:nvPr/>
        </p:nvGraphicFramePr>
        <p:xfrm>
          <a:off x="6248400" y="4567238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12763" name="Text Box 71"/>
          <p:cNvSpPr txBox="1">
            <a:spLocks noChangeArrowheads="1"/>
          </p:cNvSpPr>
          <p:nvPr/>
        </p:nvSpPr>
        <p:spPr bwMode="auto">
          <a:xfrm>
            <a:off x="61722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D</a:t>
            </a:r>
          </a:p>
        </p:txBody>
      </p:sp>
      <p:sp>
        <p:nvSpPr>
          <p:cNvPr id="112764" name="Text Box 144"/>
          <p:cNvSpPr txBox="1">
            <a:spLocks noChangeArrowheads="1"/>
          </p:cNvSpPr>
          <p:nvPr/>
        </p:nvSpPr>
        <p:spPr bwMode="auto">
          <a:xfrm>
            <a:off x="-76200" y="4292600"/>
            <a:ext cx="37957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800" b="0" dirty="0">
                <a:latin typeface="Arial" charset="0"/>
              </a:rPr>
              <a:t>1 </a:t>
            </a:r>
            <a:r>
              <a:rPr lang="en-US" sz="1800" i="1" dirty="0">
                <a:latin typeface="Arial" charset="0"/>
              </a:rPr>
              <a:t>Initialization: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2    </a:t>
            </a:r>
            <a:r>
              <a:rPr lang="en-US" sz="1800" dirty="0">
                <a:latin typeface="Arial" charset="0"/>
              </a:rPr>
              <a:t>for all</a:t>
            </a:r>
            <a:r>
              <a:rPr lang="en-US" sz="1800" b="0" dirty="0">
                <a:latin typeface="Arial" charset="0"/>
              </a:rPr>
              <a:t> neighbors </a:t>
            </a:r>
            <a:r>
              <a:rPr lang="en-US" sz="1800" b="0" i="1" dirty="0">
                <a:latin typeface="Arial" charset="0"/>
              </a:rPr>
              <a:t>V </a:t>
            </a:r>
            <a:r>
              <a:rPr lang="en-US" sz="1800" b="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do</a:t>
            </a:r>
          </a:p>
          <a:p>
            <a:pPr algn="l"/>
            <a:r>
              <a:rPr lang="en-US" sz="1800" b="0" dirty="0">
                <a:latin typeface="Arial" charset="0"/>
              </a:rPr>
              <a:t>3          </a:t>
            </a:r>
            <a:r>
              <a:rPr lang="en-US" sz="1800" dirty="0">
                <a:latin typeface="Arial" charset="0"/>
              </a:rPr>
              <a:t>if</a:t>
            </a:r>
            <a:r>
              <a:rPr lang="en-US" sz="1800" b="0" dirty="0">
                <a:latin typeface="Arial" charset="0"/>
              </a:rPr>
              <a:t> </a:t>
            </a:r>
            <a:r>
              <a:rPr lang="en-US" sz="1800" b="0" i="1" dirty="0">
                <a:latin typeface="Arial" charset="0"/>
              </a:rPr>
              <a:t>V</a:t>
            </a:r>
            <a:r>
              <a:rPr lang="en-US" sz="1800" b="0" dirty="0">
                <a:latin typeface="Arial" charset="0"/>
              </a:rPr>
              <a:t> adjacent to </a:t>
            </a:r>
            <a:r>
              <a:rPr lang="en-US" sz="1800" b="0" i="1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/>
            <a:r>
              <a:rPr lang="en-US" sz="1800" b="0" dirty="0">
                <a:latin typeface="Arial" charset="0"/>
              </a:rPr>
              <a:t>4                D(</a:t>
            </a:r>
            <a:r>
              <a:rPr lang="en-US" sz="1800" b="0" i="1" dirty="0">
                <a:latin typeface="Arial" charset="0"/>
              </a:rPr>
              <a:t>A, V</a:t>
            </a:r>
            <a:r>
              <a:rPr lang="en-US" sz="1800" b="0" dirty="0">
                <a:latin typeface="Arial" charset="0"/>
              </a:rPr>
              <a:t>) = c(</a:t>
            </a:r>
            <a:r>
              <a:rPr lang="en-US" sz="1800" b="0" i="1" dirty="0">
                <a:latin typeface="Arial" charset="0"/>
              </a:rPr>
              <a:t>A,V</a:t>
            </a:r>
            <a:r>
              <a:rPr lang="en-US" sz="1800" b="0" dirty="0">
                <a:latin typeface="Arial" charset="0"/>
              </a:rPr>
              <a:t>);</a:t>
            </a:r>
            <a:endParaRPr lang="en-US" sz="1800" dirty="0">
              <a:latin typeface="Arial" charset="0"/>
            </a:endParaRPr>
          </a:p>
          <a:p>
            <a:pPr algn="l">
              <a:buFont typeface="Arial" charset="0"/>
              <a:buAutoNum type="arabicPlain" startAt="5"/>
            </a:pPr>
            <a:r>
              <a:rPr lang="en-US" sz="1800" b="0" dirty="0">
                <a:latin typeface="Arial" charset="0"/>
              </a:rPr>
              <a:t>    </a:t>
            </a:r>
            <a:r>
              <a:rPr lang="en-US" sz="1800" dirty="0">
                <a:latin typeface="Arial" charset="0"/>
              </a:rPr>
              <a:t>else</a:t>
            </a:r>
            <a:r>
              <a:rPr lang="en-US" sz="1800" b="0" dirty="0">
                <a:latin typeface="Arial" charset="0"/>
              </a:rPr>
              <a:t> </a:t>
            </a:r>
          </a:p>
          <a:p>
            <a:pPr algn="l">
              <a:buFont typeface="Arial" charset="0"/>
              <a:buAutoNum type="arabicPlain" startAt="5"/>
            </a:pPr>
            <a:r>
              <a:rPr lang="en-US" sz="1800" b="0" dirty="0">
                <a:latin typeface="Arial" charset="0"/>
              </a:rPr>
              <a:t>           D(</a:t>
            </a:r>
            <a:r>
              <a:rPr lang="en-US" sz="1800" b="0" i="1" dirty="0">
                <a:latin typeface="Arial" charset="0"/>
              </a:rPr>
              <a:t>A, V</a:t>
            </a:r>
            <a:r>
              <a:rPr lang="en-US" sz="1800" b="0" dirty="0">
                <a:latin typeface="Arial" charset="0"/>
              </a:rPr>
              <a:t>) = ∞;</a:t>
            </a:r>
          </a:p>
          <a:p>
            <a:pPr algn="l">
              <a:buFont typeface="Arial" charset="0"/>
              <a:buAutoNum type="arabicPlain" startAt="5"/>
            </a:pPr>
            <a:r>
              <a:rPr lang="en-US" sz="1800" b="0" dirty="0"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send</a:t>
            </a:r>
            <a:r>
              <a:rPr lang="en-US" sz="1800" b="0" dirty="0">
                <a:latin typeface="Arial" charset="0"/>
              </a:rPr>
              <a:t> D(</a:t>
            </a:r>
            <a:r>
              <a:rPr lang="en-US" sz="1800" b="0" i="1" dirty="0">
                <a:latin typeface="Arial" charset="0"/>
              </a:rPr>
              <a:t>A, Y</a:t>
            </a:r>
            <a:r>
              <a:rPr lang="en-US" sz="1800" b="0" dirty="0">
                <a:latin typeface="Arial" charset="0"/>
              </a:rPr>
              <a:t>) to all neighbors</a:t>
            </a:r>
          </a:p>
        </p:txBody>
      </p:sp>
    </p:spTree>
    <p:extLst>
      <p:ext uri="{BB962C8B-B14F-4D97-AF65-F5344CB8AC3E}">
        <p14:creationId xmlns:p14="http://schemas.microsoft.com/office/powerpoint/2010/main" val="38654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Freeform 2"/>
          <p:cNvSpPr>
            <a:spLocks/>
          </p:cNvSpPr>
          <p:nvPr/>
        </p:nvSpPr>
        <p:spPr bwMode="auto">
          <a:xfrm>
            <a:off x="304800" y="1981200"/>
            <a:ext cx="2895600" cy="1447800"/>
          </a:xfrm>
          <a:custGeom>
            <a:avLst/>
            <a:gdLst>
              <a:gd name="T0" fmla="*/ 0 w 1824"/>
              <a:gd name="T1" fmla="*/ 2147483647 h 912"/>
              <a:gd name="T2" fmla="*/ 0 w 1824"/>
              <a:gd name="T3" fmla="*/ 2147483647 h 912"/>
              <a:gd name="T4" fmla="*/ 2147483647 w 1824"/>
              <a:gd name="T5" fmla="*/ 2147483647 h 912"/>
              <a:gd name="T6" fmla="*/ 2147483647 w 1824"/>
              <a:gd name="T7" fmla="*/ 2147483647 h 912"/>
              <a:gd name="T8" fmla="*/ 2147483647 w 1824"/>
              <a:gd name="T9" fmla="*/ 2147483647 h 912"/>
              <a:gd name="T10" fmla="*/ 2147483647 w 1824"/>
              <a:gd name="T11" fmla="*/ 0 h 912"/>
              <a:gd name="T12" fmla="*/ 2147483647 w 1824"/>
              <a:gd name="T13" fmla="*/ 2147483647 h 912"/>
              <a:gd name="T14" fmla="*/ 2147483647 w 1824"/>
              <a:gd name="T15" fmla="*/ 2147483647 h 912"/>
              <a:gd name="T16" fmla="*/ 2147483647 w 1824"/>
              <a:gd name="T17" fmla="*/ 2147483647 h 912"/>
              <a:gd name="T18" fmla="*/ 2147483647 w 1824"/>
              <a:gd name="T19" fmla="*/ 2147483647 h 912"/>
              <a:gd name="T20" fmla="*/ 2147483647 w 1824"/>
              <a:gd name="T21" fmla="*/ 2147483647 h 912"/>
              <a:gd name="T22" fmla="*/ 2147483647 w 1824"/>
              <a:gd name="T23" fmla="*/ 2147483647 h 912"/>
              <a:gd name="T24" fmla="*/ 2147483647 w 1824"/>
              <a:gd name="T25" fmla="*/ 2147483647 h 912"/>
              <a:gd name="T26" fmla="*/ 2147483647 w 1824"/>
              <a:gd name="T27" fmla="*/ 2147483647 h 912"/>
              <a:gd name="T28" fmla="*/ 0 w 1824"/>
              <a:gd name="T29" fmla="*/ 2147483647 h 9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24"/>
              <a:gd name="T46" fmla="*/ 0 h 912"/>
              <a:gd name="T47" fmla="*/ 1824 w 1824"/>
              <a:gd name="T48" fmla="*/ 912 h 9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24" h="912">
                <a:moveTo>
                  <a:pt x="0" y="720"/>
                </a:moveTo>
                <a:lnTo>
                  <a:pt x="0" y="528"/>
                </a:lnTo>
                <a:lnTo>
                  <a:pt x="192" y="336"/>
                </a:lnTo>
                <a:lnTo>
                  <a:pt x="432" y="96"/>
                </a:lnTo>
                <a:lnTo>
                  <a:pt x="864" y="96"/>
                </a:lnTo>
                <a:lnTo>
                  <a:pt x="1344" y="0"/>
                </a:lnTo>
                <a:lnTo>
                  <a:pt x="1728" y="144"/>
                </a:lnTo>
                <a:lnTo>
                  <a:pt x="1824" y="336"/>
                </a:lnTo>
                <a:lnTo>
                  <a:pt x="1776" y="480"/>
                </a:lnTo>
                <a:lnTo>
                  <a:pt x="1680" y="768"/>
                </a:lnTo>
                <a:lnTo>
                  <a:pt x="1392" y="864"/>
                </a:lnTo>
                <a:lnTo>
                  <a:pt x="912" y="912"/>
                </a:lnTo>
                <a:lnTo>
                  <a:pt x="672" y="864"/>
                </a:lnTo>
                <a:lnTo>
                  <a:pt x="288" y="912"/>
                </a:lnTo>
                <a:lnTo>
                  <a:pt x="0" y="7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>
                <a:latin typeface="Helvetica" charset="0"/>
                <a:ea typeface="ＭＳ Ｐゴシック" charset="0"/>
                <a:cs typeface="ＭＳ Ｐゴシック" charset="0"/>
              </a:rPr>
              <a:t>Example</a:t>
            </a:r>
            <a:r>
              <a:rPr lang="en-US" sz="3500" dirty="0" smtClean="0">
                <a:latin typeface="Helvetica" charset="0"/>
                <a:ea typeface="ＭＳ Ｐゴシック" charset="0"/>
                <a:cs typeface="ＭＳ Ｐゴシック" charset="0"/>
              </a:rPr>
              <a:t>: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C sends update to A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43" name="Freeform 4"/>
          <p:cNvSpPr>
            <a:spLocks/>
          </p:cNvSpPr>
          <p:nvPr/>
        </p:nvSpPr>
        <p:spPr bwMode="auto">
          <a:xfrm>
            <a:off x="838200" y="2609850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4" name="Oval 5"/>
          <p:cNvSpPr>
            <a:spLocks noChangeArrowheads="1"/>
          </p:cNvSpPr>
          <p:nvPr/>
        </p:nvSpPr>
        <p:spPr bwMode="auto">
          <a:xfrm>
            <a:off x="425450" y="298450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Line 6"/>
          <p:cNvSpPr>
            <a:spLocks noChangeShapeType="1"/>
          </p:cNvSpPr>
          <p:nvPr/>
        </p:nvSpPr>
        <p:spPr bwMode="auto">
          <a:xfrm>
            <a:off x="425450" y="297338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Line 7"/>
          <p:cNvSpPr>
            <a:spLocks noChangeShapeType="1"/>
          </p:cNvSpPr>
          <p:nvPr/>
        </p:nvSpPr>
        <p:spPr bwMode="auto">
          <a:xfrm>
            <a:off x="922338" y="297338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Rectangle 8"/>
          <p:cNvSpPr>
            <a:spLocks noChangeArrowheads="1"/>
          </p:cNvSpPr>
          <p:nvPr/>
        </p:nvSpPr>
        <p:spPr bwMode="auto">
          <a:xfrm>
            <a:off x="425450" y="297338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112648" name="Oval 9"/>
          <p:cNvSpPr>
            <a:spLocks noChangeArrowheads="1"/>
          </p:cNvSpPr>
          <p:nvPr/>
        </p:nvSpPr>
        <p:spPr bwMode="auto">
          <a:xfrm>
            <a:off x="420688" y="287972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Freeform 10"/>
          <p:cNvSpPr>
            <a:spLocks/>
          </p:cNvSpPr>
          <p:nvPr/>
        </p:nvSpPr>
        <p:spPr bwMode="auto">
          <a:xfrm>
            <a:off x="1481138" y="2609850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Freeform 11"/>
          <p:cNvSpPr>
            <a:spLocks/>
          </p:cNvSpPr>
          <p:nvPr/>
        </p:nvSpPr>
        <p:spPr bwMode="auto">
          <a:xfrm>
            <a:off x="928688" y="302895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51" name="Group 12"/>
          <p:cNvGrpSpPr>
            <a:grpSpLocks/>
          </p:cNvGrpSpPr>
          <p:nvPr/>
        </p:nvGrpSpPr>
        <p:grpSpPr bwMode="auto">
          <a:xfrm>
            <a:off x="487363" y="2797175"/>
            <a:ext cx="354012" cy="396875"/>
            <a:chOff x="2945" y="2425"/>
            <a:chExt cx="224" cy="250"/>
          </a:xfrm>
        </p:grpSpPr>
        <p:sp>
          <p:nvSpPr>
            <p:cNvPr id="112793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4" name="Text Box 14"/>
            <p:cNvSpPr txBox="1">
              <a:spLocks noChangeArrowheads="1"/>
            </p:cNvSpPr>
            <p:nvPr/>
          </p:nvSpPr>
          <p:spPr bwMode="auto">
            <a:xfrm>
              <a:off x="2945" y="242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/>
                <a:t>A</a:t>
              </a:r>
              <a:endParaRPr lang="en-US" sz="2400" b="0"/>
            </a:p>
          </p:txBody>
        </p:sp>
      </p:grpSp>
      <p:grpSp>
        <p:nvGrpSpPr>
          <p:cNvPr id="112652" name="Group 15"/>
          <p:cNvGrpSpPr>
            <a:grpSpLocks/>
          </p:cNvGrpSpPr>
          <p:nvPr/>
        </p:nvGrpSpPr>
        <p:grpSpPr bwMode="auto">
          <a:xfrm>
            <a:off x="1762125" y="2816225"/>
            <a:ext cx="501650" cy="396875"/>
            <a:chOff x="1740" y="2302"/>
            <a:chExt cx="316" cy="250"/>
          </a:xfrm>
        </p:grpSpPr>
        <p:sp>
          <p:nvSpPr>
            <p:cNvPr id="112785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6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7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8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2789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90" name="Group 21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12791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2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C</a:t>
                </a:r>
                <a:endParaRPr lang="en-US" sz="2400" b="0"/>
              </a:p>
            </p:txBody>
          </p:sp>
        </p:grpSp>
      </p:grpSp>
      <p:sp>
        <p:nvSpPr>
          <p:cNvPr id="112653" name="Text Box 24"/>
          <p:cNvSpPr txBox="1">
            <a:spLocks noChangeArrowheads="1"/>
          </p:cNvSpPr>
          <p:nvPr/>
        </p:nvSpPr>
        <p:spPr bwMode="auto">
          <a:xfrm>
            <a:off x="1593850" y="2528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1</a:t>
            </a:r>
            <a:endParaRPr lang="en-US" sz="2400" b="0"/>
          </a:p>
        </p:txBody>
      </p:sp>
      <p:sp>
        <p:nvSpPr>
          <p:cNvPr id="112654" name="Text Box 25"/>
          <p:cNvSpPr txBox="1">
            <a:spLocks noChangeArrowheads="1"/>
          </p:cNvSpPr>
          <p:nvPr/>
        </p:nvSpPr>
        <p:spPr bwMode="auto">
          <a:xfrm>
            <a:off x="758825" y="24796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2</a:t>
            </a:r>
            <a:endParaRPr lang="en-US" sz="2400" b="0"/>
          </a:p>
        </p:txBody>
      </p:sp>
      <p:sp>
        <p:nvSpPr>
          <p:cNvPr id="112655" name="Text Box 26"/>
          <p:cNvSpPr txBox="1">
            <a:spLocks noChangeArrowheads="1"/>
          </p:cNvSpPr>
          <p:nvPr/>
        </p:nvSpPr>
        <p:spPr bwMode="auto">
          <a:xfrm>
            <a:off x="1211263" y="3008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7</a:t>
            </a:r>
            <a:endParaRPr lang="en-US" sz="2400" b="0"/>
          </a:p>
        </p:txBody>
      </p:sp>
      <p:grpSp>
        <p:nvGrpSpPr>
          <p:cNvPr id="112656" name="Group 27"/>
          <p:cNvGrpSpPr>
            <a:grpSpLocks/>
          </p:cNvGrpSpPr>
          <p:nvPr/>
        </p:nvGrpSpPr>
        <p:grpSpPr bwMode="auto">
          <a:xfrm>
            <a:off x="1095375" y="2301875"/>
            <a:ext cx="501650" cy="396875"/>
            <a:chOff x="1740" y="2302"/>
            <a:chExt cx="316" cy="250"/>
          </a:xfrm>
        </p:grpSpPr>
        <p:sp>
          <p:nvSpPr>
            <p:cNvPr id="112777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8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9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0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2781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82" name="Group 33"/>
            <p:cNvGrpSpPr>
              <a:grpSpLocks/>
            </p:cNvGrpSpPr>
            <p:nvPr/>
          </p:nvGrpSpPr>
          <p:grpSpPr bwMode="auto">
            <a:xfrm>
              <a:off x="1790" y="2302"/>
              <a:ext cx="223" cy="250"/>
              <a:chOff x="2944" y="2425"/>
              <a:chExt cx="227" cy="250"/>
            </a:xfrm>
          </p:grpSpPr>
          <p:sp>
            <p:nvSpPr>
              <p:cNvPr id="112783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4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B</a:t>
                </a:r>
                <a:endParaRPr lang="en-US" sz="2400" b="0"/>
              </a:p>
            </p:txBody>
          </p:sp>
        </p:grpSp>
      </p:grpSp>
      <p:grpSp>
        <p:nvGrpSpPr>
          <p:cNvPr id="112657" name="Group 36"/>
          <p:cNvGrpSpPr>
            <a:grpSpLocks/>
          </p:cNvGrpSpPr>
          <p:nvPr/>
        </p:nvGrpSpPr>
        <p:grpSpPr bwMode="auto">
          <a:xfrm>
            <a:off x="2438400" y="2270125"/>
            <a:ext cx="501650" cy="396875"/>
            <a:chOff x="1740" y="2302"/>
            <a:chExt cx="316" cy="250"/>
          </a:xfrm>
        </p:grpSpPr>
        <p:sp>
          <p:nvSpPr>
            <p:cNvPr id="112769" name="Oval 3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0" name="Line 3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1" name="Line 3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2" name="Rectangle 4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2773" name="Oval 4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774" name="Group 42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12775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6" name="Text Box 44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D</a:t>
                </a:r>
                <a:endParaRPr lang="en-US" sz="2400" b="0"/>
              </a:p>
            </p:txBody>
          </p:sp>
        </p:grpSp>
      </p:grpSp>
      <p:sp>
        <p:nvSpPr>
          <p:cNvPr id="112658" name="Freeform 45"/>
          <p:cNvSpPr>
            <a:spLocks/>
          </p:cNvSpPr>
          <p:nvPr/>
        </p:nvSpPr>
        <p:spPr bwMode="auto">
          <a:xfrm>
            <a:off x="1581150" y="251460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Text Box 46"/>
          <p:cNvSpPr txBox="1">
            <a:spLocks noChangeArrowheads="1"/>
          </p:cNvSpPr>
          <p:nvPr/>
        </p:nvSpPr>
        <p:spPr bwMode="auto">
          <a:xfrm>
            <a:off x="1822450" y="2224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3</a:t>
            </a:r>
            <a:endParaRPr lang="en-US" sz="2400" b="0"/>
          </a:p>
        </p:txBody>
      </p:sp>
      <p:sp>
        <p:nvSpPr>
          <p:cNvPr id="112660" name="Line 47"/>
          <p:cNvSpPr>
            <a:spLocks noChangeShapeType="1"/>
          </p:cNvSpPr>
          <p:nvPr/>
        </p:nvSpPr>
        <p:spPr bwMode="auto">
          <a:xfrm flipV="1">
            <a:off x="2133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661" name="Text Box 48"/>
          <p:cNvSpPr txBox="1">
            <a:spLocks noChangeArrowheads="1"/>
          </p:cNvSpPr>
          <p:nvPr/>
        </p:nvSpPr>
        <p:spPr bwMode="auto">
          <a:xfrm>
            <a:off x="2286000" y="2681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/>
              <a:t>1</a:t>
            </a:r>
            <a:endParaRPr lang="en-US" sz="2400" b="0"/>
          </a:p>
        </p:txBody>
      </p:sp>
      <p:graphicFrame>
        <p:nvGraphicFramePr>
          <p:cNvPr id="2511921" name="Group 49"/>
          <p:cNvGraphicFramePr>
            <a:graphicFrameLocks noGrp="1"/>
          </p:cNvGraphicFramePr>
          <p:nvPr>
            <p:ph idx="1"/>
          </p:nvPr>
        </p:nvGraphicFramePr>
        <p:xfrm>
          <a:off x="3657600" y="1719263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12684" name="Text Box 71"/>
          <p:cNvSpPr txBox="1">
            <a:spLocks noChangeArrowheads="1"/>
          </p:cNvSpPr>
          <p:nvPr/>
        </p:nvSpPr>
        <p:spPr bwMode="auto">
          <a:xfrm>
            <a:off x="3560763" y="1371600"/>
            <a:ext cx="8588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A</a:t>
            </a:r>
          </a:p>
        </p:txBody>
      </p:sp>
      <p:graphicFrame>
        <p:nvGraphicFramePr>
          <p:cNvPr id="61" name="Group 49"/>
          <p:cNvGraphicFramePr>
            <a:graphicFrameLocks noGrp="1"/>
          </p:cNvGraphicFramePr>
          <p:nvPr/>
        </p:nvGraphicFramePr>
        <p:xfrm>
          <a:off x="6248400" y="1704975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12712" name="Text Box 71"/>
          <p:cNvSpPr txBox="1">
            <a:spLocks noChangeArrowheads="1"/>
          </p:cNvSpPr>
          <p:nvPr/>
        </p:nvSpPr>
        <p:spPr bwMode="auto">
          <a:xfrm>
            <a:off x="6151563" y="1400175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B</a:t>
            </a:r>
          </a:p>
        </p:txBody>
      </p:sp>
      <p:sp>
        <p:nvSpPr>
          <p:cNvPr id="112713" name="Text Box 71"/>
          <p:cNvSpPr txBox="1">
            <a:spLocks noChangeArrowheads="1"/>
          </p:cNvSpPr>
          <p:nvPr/>
        </p:nvSpPr>
        <p:spPr bwMode="auto">
          <a:xfrm>
            <a:off x="35814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C</a:t>
            </a:r>
          </a:p>
        </p:txBody>
      </p:sp>
      <p:graphicFrame>
        <p:nvGraphicFramePr>
          <p:cNvPr id="65" name="Group 49"/>
          <p:cNvGraphicFramePr>
            <a:graphicFrameLocks noGrp="1"/>
          </p:cNvGraphicFramePr>
          <p:nvPr/>
        </p:nvGraphicFramePr>
        <p:xfrm>
          <a:off x="3657600" y="4567238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Group 49"/>
          <p:cNvGraphicFramePr>
            <a:graphicFrameLocks noGrp="1"/>
          </p:cNvGraphicFramePr>
          <p:nvPr/>
        </p:nvGraphicFramePr>
        <p:xfrm>
          <a:off x="6248400" y="4567238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12763" name="Text Box 71"/>
          <p:cNvSpPr txBox="1">
            <a:spLocks noChangeArrowheads="1"/>
          </p:cNvSpPr>
          <p:nvPr/>
        </p:nvSpPr>
        <p:spPr bwMode="auto">
          <a:xfrm>
            <a:off x="61722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D</a:t>
            </a:r>
          </a:p>
        </p:txBody>
      </p:sp>
      <p:sp>
        <p:nvSpPr>
          <p:cNvPr id="112764" name="Text Box 144"/>
          <p:cNvSpPr txBox="1">
            <a:spLocks noChangeArrowheads="1"/>
          </p:cNvSpPr>
          <p:nvPr/>
        </p:nvSpPr>
        <p:spPr bwMode="auto">
          <a:xfrm>
            <a:off x="-76200" y="4292600"/>
            <a:ext cx="37957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buFontTx/>
              <a:buAutoNum type="arabicPlain" startAt="7"/>
            </a:pPr>
            <a:r>
              <a:rPr lang="en-US" sz="1800" i="1">
                <a:latin typeface="Arial" charset="0"/>
              </a:rPr>
              <a:t>loop:</a:t>
            </a:r>
          </a:p>
          <a:p>
            <a:pPr algn="l"/>
            <a:r>
              <a:rPr lang="en-US" sz="1800" i="1">
                <a:latin typeface="Arial" charset="0"/>
              </a:rPr>
              <a:t>    </a:t>
            </a:r>
            <a:r>
              <a:rPr lang="en-US" sz="1800" b="0" i="1">
                <a:latin typeface="Arial" charset="0"/>
              </a:rPr>
              <a:t> …</a:t>
            </a:r>
          </a:p>
          <a:p>
            <a:pPr algn="l"/>
            <a:r>
              <a:rPr lang="en-US" sz="1800" b="0">
                <a:latin typeface="Arial" charset="0"/>
              </a:rPr>
              <a:t>13   </a:t>
            </a:r>
            <a:r>
              <a:rPr lang="en-US" sz="1800">
                <a:latin typeface="Arial" charset="0"/>
              </a:rPr>
              <a:t>else if</a:t>
            </a:r>
            <a:r>
              <a:rPr lang="en-US" sz="1800" b="0">
                <a:latin typeface="Arial" charset="0"/>
              </a:rPr>
              <a:t> (update D(</a:t>
            </a:r>
            <a:r>
              <a:rPr lang="en-US" sz="1800" b="0" i="1">
                <a:latin typeface="Arial" charset="0"/>
              </a:rPr>
              <a:t>A, Y</a:t>
            </a:r>
            <a:r>
              <a:rPr lang="en-US" sz="1800" b="0">
                <a:latin typeface="Arial" charset="0"/>
              </a:rPr>
              <a:t>) from </a:t>
            </a:r>
            <a:r>
              <a:rPr lang="en-US" sz="1800" b="0" i="1">
                <a:latin typeface="Arial" charset="0"/>
              </a:rPr>
              <a:t>C</a:t>
            </a:r>
            <a:r>
              <a:rPr lang="en-US" sz="1800" b="0">
                <a:latin typeface="Arial" charset="0"/>
              </a:rPr>
              <a:t>) </a:t>
            </a:r>
          </a:p>
          <a:p>
            <a:pPr algn="l"/>
            <a:r>
              <a:rPr lang="en-US" sz="1800" b="0">
                <a:latin typeface="Arial" charset="0"/>
              </a:rPr>
              <a:t>14     D</a:t>
            </a:r>
            <a:r>
              <a:rPr lang="en-US" sz="1800" b="0" baseline="-25000">
                <a:latin typeface="Arial" charset="0"/>
              </a:rPr>
              <a:t>C</a:t>
            </a:r>
            <a:r>
              <a:rPr lang="en-US" sz="1800" b="0">
                <a:latin typeface="Arial" charset="0"/>
              </a:rPr>
              <a:t>(</a:t>
            </a:r>
            <a:r>
              <a:rPr lang="en-US" sz="1800" b="0" i="1">
                <a:latin typeface="Arial" charset="0"/>
              </a:rPr>
              <a:t>A,Y</a:t>
            </a:r>
            <a:r>
              <a:rPr lang="en-US" sz="1800" b="0">
                <a:latin typeface="Arial" charset="0"/>
              </a:rPr>
              <a:t>) = D</a:t>
            </a:r>
            <a:r>
              <a:rPr lang="en-US" sz="1800" b="0" baseline="-25000">
                <a:latin typeface="Arial" charset="0"/>
              </a:rPr>
              <a:t>C</a:t>
            </a:r>
            <a:r>
              <a:rPr lang="en-US" sz="1800" b="0">
                <a:latin typeface="Arial" charset="0"/>
              </a:rPr>
              <a:t>(</a:t>
            </a:r>
            <a:r>
              <a:rPr lang="en-US" sz="1800" b="0" i="1">
                <a:latin typeface="Arial" charset="0"/>
              </a:rPr>
              <a:t>A,C</a:t>
            </a:r>
            <a:r>
              <a:rPr lang="en-US" sz="1800" b="0">
                <a:latin typeface="Arial" charset="0"/>
              </a:rPr>
              <a:t>) + D(</a:t>
            </a:r>
            <a:r>
              <a:rPr lang="en-US" sz="1800" b="0" i="1">
                <a:latin typeface="Arial" charset="0"/>
              </a:rPr>
              <a:t>C, Y</a:t>
            </a:r>
            <a:r>
              <a:rPr lang="en-US" sz="1800" b="0">
                <a:latin typeface="Arial" charset="0"/>
              </a:rPr>
              <a:t>);</a:t>
            </a:r>
          </a:p>
          <a:p>
            <a:pPr algn="l"/>
            <a:r>
              <a:rPr lang="en-US" sz="1800" b="0">
                <a:latin typeface="Arial" charset="0"/>
              </a:rPr>
              <a:t>15   </a:t>
            </a:r>
            <a:r>
              <a:rPr lang="en-US" sz="1800">
                <a:latin typeface="Arial" charset="0"/>
              </a:rPr>
              <a:t>if</a:t>
            </a:r>
            <a:r>
              <a:rPr lang="en-US" sz="1800" b="0">
                <a:latin typeface="Arial" charset="0"/>
              </a:rPr>
              <a:t> (new min. for destination Y)</a:t>
            </a:r>
          </a:p>
          <a:p>
            <a:pPr algn="l"/>
            <a:r>
              <a:rPr lang="en-US" sz="1800" b="0">
                <a:latin typeface="Arial" charset="0"/>
              </a:rPr>
              <a:t>16     </a:t>
            </a:r>
            <a:r>
              <a:rPr lang="en-US" sz="1800">
                <a:latin typeface="Arial" charset="0"/>
              </a:rPr>
              <a:t>send</a:t>
            </a:r>
            <a:r>
              <a:rPr lang="en-US" sz="1800" b="0">
                <a:latin typeface="Arial" charset="0"/>
              </a:rPr>
              <a:t> D(</a:t>
            </a:r>
            <a:r>
              <a:rPr lang="en-US" sz="1800" b="0" i="1">
                <a:latin typeface="Arial" charset="0"/>
              </a:rPr>
              <a:t>A, Y</a:t>
            </a:r>
            <a:r>
              <a:rPr lang="en-US" sz="1800" b="0">
                <a:latin typeface="Arial" charset="0"/>
              </a:rPr>
              <a:t>) to all neighbors </a:t>
            </a:r>
          </a:p>
          <a:p>
            <a:pPr algn="l"/>
            <a:r>
              <a:rPr lang="en-US" sz="1800" b="0">
                <a:latin typeface="Arial" charset="0"/>
              </a:rPr>
              <a:t>17  </a:t>
            </a:r>
            <a:r>
              <a:rPr lang="en-US" sz="1800">
                <a:latin typeface="Arial" charset="0"/>
              </a:rPr>
              <a:t>forever</a:t>
            </a:r>
            <a:r>
              <a:rPr lang="en-US" sz="1800" b="0">
                <a:latin typeface="Arial" charset="0"/>
              </a:rPr>
              <a:t> </a:t>
            </a:r>
          </a:p>
        </p:txBody>
      </p:sp>
      <p:sp>
        <p:nvSpPr>
          <p:cNvPr id="112765" name="Line 141"/>
          <p:cNvSpPr>
            <a:spLocks noChangeShapeType="1"/>
          </p:cNvSpPr>
          <p:nvPr/>
        </p:nvSpPr>
        <p:spPr bwMode="auto">
          <a:xfrm flipV="1">
            <a:off x="4572000" y="3352800"/>
            <a:ext cx="0" cy="1066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66" name="Line 145"/>
          <p:cNvSpPr>
            <a:spLocks noChangeShapeType="1"/>
          </p:cNvSpPr>
          <p:nvPr/>
        </p:nvSpPr>
        <p:spPr bwMode="auto">
          <a:xfrm flipH="1" flipV="1">
            <a:off x="990600" y="2971800"/>
            <a:ext cx="685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2767" name="TextBox 67"/>
          <p:cNvSpPr txBox="1">
            <a:spLocks noChangeArrowheads="1"/>
          </p:cNvSpPr>
          <p:nvPr/>
        </p:nvSpPr>
        <p:spPr bwMode="auto">
          <a:xfrm>
            <a:off x="4602163" y="3440113"/>
            <a:ext cx="4402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b="0">
                <a:latin typeface="Arial" charset="0"/>
              </a:rPr>
              <a:t>D</a:t>
            </a:r>
            <a:r>
              <a:rPr lang="en-US" sz="1800" b="0" baseline="-25000">
                <a:latin typeface="Arial" charset="0"/>
              </a:rPr>
              <a:t>C</a:t>
            </a:r>
            <a:r>
              <a:rPr lang="en-US" sz="1800" b="0">
                <a:latin typeface="Arial" charset="0"/>
              </a:rPr>
              <a:t>(A, B) = D</a:t>
            </a:r>
            <a:r>
              <a:rPr lang="en-US" sz="1800" b="0" baseline="-25000">
                <a:latin typeface="Arial" charset="0"/>
              </a:rPr>
              <a:t>C</a:t>
            </a:r>
            <a:r>
              <a:rPr lang="en-US" sz="1800" b="0">
                <a:latin typeface="Arial" charset="0"/>
              </a:rPr>
              <a:t>(A,C) + D(C, B)  = 7 + 1 = 8</a:t>
            </a:r>
          </a:p>
        </p:txBody>
      </p:sp>
      <p:sp>
        <p:nvSpPr>
          <p:cNvPr id="112768" name="TextBox 68"/>
          <p:cNvSpPr txBox="1">
            <a:spLocks noChangeArrowheads="1"/>
          </p:cNvSpPr>
          <p:nvPr/>
        </p:nvSpPr>
        <p:spPr bwMode="auto">
          <a:xfrm>
            <a:off x="4572000" y="3810000"/>
            <a:ext cx="442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b="0">
                <a:latin typeface="Arial" charset="0"/>
              </a:rPr>
              <a:t>D</a:t>
            </a:r>
            <a:r>
              <a:rPr lang="en-US" sz="1800" b="0" baseline="-25000">
                <a:latin typeface="Arial" charset="0"/>
              </a:rPr>
              <a:t>C</a:t>
            </a:r>
            <a:r>
              <a:rPr lang="en-US" sz="1800" b="0">
                <a:latin typeface="Arial" charset="0"/>
              </a:rPr>
              <a:t>(A, D) = D</a:t>
            </a:r>
            <a:r>
              <a:rPr lang="en-US" sz="1800" b="0" baseline="-25000">
                <a:latin typeface="Arial" charset="0"/>
              </a:rPr>
              <a:t>C</a:t>
            </a:r>
            <a:r>
              <a:rPr lang="en-US" sz="1800" b="0">
                <a:latin typeface="Arial" charset="0"/>
              </a:rPr>
              <a:t>(A,C) + D(C, D)  = 7 + 1 = 8</a:t>
            </a:r>
          </a:p>
        </p:txBody>
      </p:sp>
    </p:spTree>
    <p:extLst>
      <p:ext uri="{BB962C8B-B14F-4D97-AF65-F5344CB8AC3E}">
        <p14:creationId xmlns:p14="http://schemas.microsoft.com/office/powerpoint/2010/main" val="31261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Freeform 2"/>
          <p:cNvSpPr>
            <a:spLocks/>
          </p:cNvSpPr>
          <p:nvPr/>
        </p:nvSpPr>
        <p:spPr bwMode="auto">
          <a:xfrm>
            <a:off x="304800" y="1981200"/>
            <a:ext cx="2895600" cy="1447800"/>
          </a:xfrm>
          <a:custGeom>
            <a:avLst/>
            <a:gdLst>
              <a:gd name="T0" fmla="*/ 0 w 1824"/>
              <a:gd name="T1" fmla="*/ 2147483647 h 912"/>
              <a:gd name="T2" fmla="*/ 0 w 1824"/>
              <a:gd name="T3" fmla="*/ 2147483647 h 912"/>
              <a:gd name="T4" fmla="*/ 2147483647 w 1824"/>
              <a:gd name="T5" fmla="*/ 2147483647 h 912"/>
              <a:gd name="T6" fmla="*/ 2147483647 w 1824"/>
              <a:gd name="T7" fmla="*/ 2147483647 h 912"/>
              <a:gd name="T8" fmla="*/ 2147483647 w 1824"/>
              <a:gd name="T9" fmla="*/ 2147483647 h 912"/>
              <a:gd name="T10" fmla="*/ 2147483647 w 1824"/>
              <a:gd name="T11" fmla="*/ 0 h 912"/>
              <a:gd name="T12" fmla="*/ 2147483647 w 1824"/>
              <a:gd name="T13" fmla="*/ 2147483647 h 912"/>
              <a:gd name="T14" fmla="*/ 2147483647 w 1824"/>
              <a:gd name="T15" fmla="*/ 2147483647 h 912"/>
              <a:gd name="T16" fmla="*/ 2147483647 w 1824"/>
              <a:gd name="T17" fmla="*/ 2147483647 h 912"/>
              <a:gd name="T18" fmla="*/ 2147483647 w 1824"/>
              <a:gd name="T19" fmla="*/ 2147483647 h 912"/>
              <a:gd name="T20" fmla="*/ 2147483647 w 1824"/>
              <a:gd name="T21" fmla="*/ 2147483647 h 912"/>
              <a:gd name="T22" fmla="*/ 2147483647 w 1824"/>
              <a:gd name="T23" fmla="*/ 2147483647 h 912"/>
              <a:gd name="T24" fmla="*/ 2147483647 w 1824"/>
              <a:gd name="T25" fmla="*/ 2147483647 h 912"/>
              <a:gd name="T26" fmla="*/ 2147483647 w 1824"/>
              <a:gd name="T27" fmla="*/ 2147483647 h 912"/>
              <a:gd name="T28" fmla="*/ 0 w 1824"/>
              <a:gd name="T29" fmla="*/ 2147483647 h 9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24"/>
              <a:gd name="T46" fmla="*/ 0 h 912"/>
              <a:gd name="T47" fmla="*/ 1824 w 1824"/>
              <a:gd name="T48" fmla="*/ 912 h 9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24" h="912">
                <a:moveTo>
                  <a:pt x="0" y="720"/>
                </a:moveTo>
                <a:lnTo>
                  <a:pt x="0" y="528"/>
                </a:lnTo>
                <a:lnTo>
                  <a:pt x="192" y="336"/>
                </a:lnTo>
                <a:lnTo>
                  <a:pt x="432" y="96"/>
                </a:lnTo>
                <a:lnTo>
                  <a:pt x="864" y="96"/>
                </a:lnTo>
                <a:lnTo>
                  <a:pt x="1344" y="0"/>
                </a:lnTo>
                <a:lnTo>
                  <a:pt x="1728" y="144"/>
                </a:lnTo>
                <a:lnTo>
                  <a:pt x="1824" y="336"/>
                </a:lnTo>
                <a:lnTo>
                  <a:pt x="1776" y="480"/>
                </a:lnTo>
                <a:lnTo>
                  <a:pt x="1680" y="768"/>
                </a:lnTo>
                <a:lnTo>
                  <a:pt x="1392" y="864"/>
                </a:lnTo>
                <a:lnTo>
                  <a:pt x="912" y="912"/>
                </a:lnTo>
                <a:lnTo>
                  <a:pt x="672" y="864"/>
                </a:lnTo>
                <a:lnTo>
                  <a:pt x="288" y="912"/>
                </a:lnTo>
                <a:lnTo>
                  <a:pt x="0" y="7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6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Now B sends update to A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691" name="Freeform 4"/>
          <p:cNvSpPr>
            <a:spLocks/>
          </p:cNvSpPr>
          <p:nvPr/>
        </p:nvSpPr>
        <p:spPr bwMode="auto">
          <a:xfrm>
            <a:off x="838200" y="2609850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Oval 5"/>
          <p:cNvSpPr>
            <a:spLocks noChangeArrowheads="1"/>
          </p:cNvSpPr>
          <p:nvPr/>
        </p:nvSpPr>
        <p:spPr bwMode="auto">
          <a:xfrm>
            <a:off x="425450" y="298450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Line 6"/>
          <p:cNvSpPr>
            <a:spLocks noChangeShapeType="1"/>
          </p:cNvSpPr>
          <p:nvPr/>
        </p:nvSpPr>
        <p:spPr bwMode="auto">
          <a:xfrm>
            <a:off x="425450" y="297338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4" name="Line 7"/>
          <p:cNvSpPr>
            <a:spLocks noChangeShapeType="1"/>
          </p:cNvSpPr>
          <p:nvPr/>
        </p:nvSpPr>
        <p:spPr bwMode="auto">
          <a:xfrm>
            <a:off x="922338" y="297338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Rectangle 8"/>
          <p:cNvSpPr>
            <a:spLocks noChangeArrowheads="1"/>
          </p:cNvSpPr>
          <p:nvPr/>
        </p:nvSpPr>
        <p:spPr bwMode="auto">
          <a:xfrm>
            <a:off x="425450" y="297338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114696" name="Oval 9"/>
          <p:cNvSpPr>
            <a:spLocks noChangeArrowheads="1"/>
          </p:cNvSpPr>
          <p:nvPr/>
        </p:nvSpPr>
        <p:spPr bwMode="auto">
          <a:xfrm>
            <a:off x="420688" y="287972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Freeform 10"/>
          <p:cNvSpPr>
            <a:spLocks/>
          </p:cNvSpPr>
          <p:nvPr/>
        </p:nvSpPr>
        <p:spPr bwMode="auto">
          <a:xfrm>
            <a:off x="1481138" y="2609850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8" name="Freeform 11"/>
          <p:cNvSpPr>
            <a:spLocks/>
          </p:cNvSpPr>
          <p:nvPr/>
        </p:nvSpPr>
        <p:spPr bwMode="auto">
          <a:xfrm>
            <a:off x="928688" y="302895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699" name="Group 12"/>
          <p:cNvGrpSpPr>
            <a:grpSpLocks/>
          </p:cNvGrpSpPr>
          <p:nvPr/>
        </p:nvGrpSpPr>
        <p:grpSpPr bwMode="auto">
          <a:xfrm>
            <a:off x="487363" y="2797175"/>
            <a:ext cx="354012" cy="396875"/>
            <a:chOff x="2945" y="2425"/>
            <a:chExt cx="224" cy="250"/>
          </a:xfrm>
        </p:grpSpPr>
        <p:sp>
          <p:nvSpPr>
            <p:cNvPr id="114841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42" name="Text Box 14"/>
            <p:cNvSpPr txBox="1">
              <a:spLocks noChangeArrowheads="1"/>
            </p:cNvSpPr>
            <p:nvPr/>
          </p:nvSpPr>
          <p:spPr bwMode="auto">
            <a:xfrm>
              <a:off x="2945" y="242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/>
                <a:t>A</a:t>
              </a:r>
              <a:endParaRPr lang="en-US" sz="2400" b="0"/>
            </a:p>
          </p:txBody>
        </p:sp>
      </p:grpSp>
      <p:grpSp>
        <p:nvGrpSpPr>
          <p:cNvPr id="114700" name="Group 15"/>
          <p:cNvGrpSpPr>
            <a:grpSpLocks/>
          </p:cNvGrpSpPr>
          <p:nvPr/>
        </p:nvGrpSpPr>
        <p:grpSpPr bwMode="auto">
          <a:xfrm>
            <a:off x="1762125" y="2816225"/>
            <a:ext cx="501650" cy="396875"/>
            <a:chOff x="1740" y="2302"/>
            <a:chExt cx="316" cy="250"/>
          </a:xfrm>
        </p:grpSpPr>
        <p:sp>
          <p:nvSpPr>
            <p:cNvPr id="114833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34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35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36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4837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4838" name="Group 21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14839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40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C</a:t>
                </a:r>
                <a:endParaRPr lang="en-US" sz="2400" b="0"/>
              </a:p>
            </p:txBody>
          </p:sp>
        </p:grpSp>
      </p:grpSp>
      <p:sp>
        <p:nvSpPr>
          <p:cNvPr id="114701" name="Text Box 24"/>
          <p:cNvSpPr txBox="1">
            <a:spLocks noChangeArrowheads="1"/>
          </p:cNvSpPr>
          <p:nvPr/>
        </p:nvSpPr>
        <p:spPr bwMode="auto">
          <a:xfrm>
            <a:off x="1593850" y="2528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1</a:t>
            </a:r>
            <a:endParaRPr lang="en-US" sz="2400" b="0"/>
          </a:p>
        </p:txBody>
      </p:sp>
      <p:sp>
        <p:nvSpPr>
          <p:cNvPr id="114702" name="Text Box 25"/>
          <p:cNvSpPr txBox="1">
            <a:spLocks noChangeArrowheads="1"/>
          </p:cNvSpPr>
          <p:nvPr/>
        </p:nvSpPr>
        <p:spPr bwMode="auto">
          <a:xfrm>
            <a:off x="758825" y="24796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2</a:t>
            </a:r>
            <a:endParaRPr lang="en-US" sz="2400" b="0"/>
          </a:p>
        </p:txBody>
      </p:sp>
      <p:sp>
        <p:nvSpPr>
          <p:cNvPr id="114703" name="Text Box 26"/>
          <p:cNvSpPr txBox="1">
            <a:spLocks noChangeArrowheads="1"/>
          </p:cNvSpPr>
          <p:nvPr/>
        </p:nvSpPr>
        <p:spPr bwMode="auto">
          <a:xfrm>
            <a:off x="1211263" y="3008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7</a:t>
            </a:r>
            <a:endParaRPr lang="en-US" sz="2400" b="0"/>
          </a:p>
        </p:txBody>
      </p:sp>
      <p:grpSp>
        <p:nvGrpSpPr>
          <p:cNvPr id="114704" name="Group 27"/>
          <p:cNvGrpSpPr>
            <a:grpSpLocks/>
          </p:cNvGrpSpPr>
          <p:nvPr/>
        </p:nvGrpSpPr>
        <p:grpSpPr bwMode="auto">
          <a:xfrm>
            <a:off x="1095375" y="2301875"/>
            <a:ext cx="501650" cy="396875"/>
            <a:chOff x="1740" y="2302"/>
            <a:chExt cx="316" cy="250"/>
          </a:xfrm>
        </p:grpSpPr>
        <p:sp>
          <p:nvSpPr>
            <p:cNvPr id="114825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6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7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8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4829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4830" name="Group 33"/>
            <p:cNvGrpSpPr>
              <a:grpSpLocks/>
            </p:cNvGrpSpPr>
            <p:nvPr/>
          </p:nvGrpSpPr>
          <p:grpSpPr bwMode="auto">
            <a:xfrm>
              <a:off x="1790" y="2302"/>
              <a:ext cx="223" cy="250"/>
              <a:chOff x="2944" y="2425"/>
              <a:chExt cx="227" cy="250"/>
            </a:xfrm>
          </p:grpSpPr>
          <p:sp>
            <p:nvSpPr>
              <p:cNvPr id="114831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32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B</a:t>
                </a:r>
                <a:endParaRPr lang="en-US" sz="2400" b="0"/>
              </a:p>
            </p:txBody>
          </p:sp>
        </p:grpSp>
      </p:grpSp>
      <p:grpSp>
        <p:nvGrpSpPr>
          <p:cNvPr id="114705" name="Group 36"/>
          <p:cNvGrpSpPr>
            <a:grpSpLocks/>
          </p:cNvGrpSpPr>
          <p:nvPr/>
        </p:nvGrpSpPr>
        <p:grpSpPr bwMode="auto">
          <a:xfrm>
            <a:off x="2438400" y="2270125"/>
            <a:ext cx="501650" cy="396875"/>
            <a:chOff x="1740" y="2302"/>
            <a:chExt cx="316" cy="250"/>
          </a:xfrm>
        </p:grpSpPr>
        <p:sp>
          <p:nvSpPr>
            <p:cNvPr id="114817" name="Oval 3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8" name="Line 3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19" name="Line 3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20" name="Rectangle 4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4821" name="Oval 4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4822" name="Group 42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14823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24" name="Text Box 44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D</a:t>
                </a:r>
                <a:endParaRPr lang="en-US" sz="2400" b="0"/>
              </a:p>
            </p:txBody>
          </p:sp>
        </p:grpSp>
      </p:grpSp>
      <p:sp>
        <p:nvSpPr>
          <p:cNvPr id="114706" name="Freeform 45"/>
          <p:cNvSpPr>
            <a:spLocks/>
          </p:cNvSpPr>
          <p:nvPr/>
        </p:nvSpPr>
        <p:spPr bwMode="auto">
          <a:xfrm>
            <a:off x="1581150" y="251460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7" name="Text Box 46"/>
          <p:cNvSpPr txBox="1">
            <a:spLocks noChangeArrowheads="1"/>
          </p:cNvSpPr>
          <p:nvPr/>
        </p:nvSpPr>
        <p:spPr bwMode="auto">
          <a:xfrm>
            <a:off x="1822450" y="2224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3</a:t>
            </a:r>
            <a:endParaRPr lang="en-US" sz="2400" b="0"/>
          </a:p>
        </p:txBody>
      </p:sp>
      <p:sp>
        <p:nvSpPr>
          <p:cNvPr id="114708" name="Line 47"/>
          <p:cNvSpPr>
            <a:spLocks noChangeShapeType="1"/>
          </p:cNvSpPr>
          <p:nvPr/>
        </p:nvSpPr>
        <p:spPr bwMode="auto">
          <a:xfrm flipV="1">
            <a:off x="2133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09" name="Text Box 48"/>
          <p:cNvSpPr txBox="1">
            <a:spLocks noChangeArrowheads="1"/>
          </p:cNvSpPr>
          <p:nvPr/>
        </p:nvSpPr>
        <p:spPr bwMode="auto">
          <a:xfrm>
            <a:off x="2286000" y="2681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/>
              <a:t>1</a:t>
            </a:r>
            <a:endParaRPr lang="en-US" sz="2400" b="0"/>
          </a:p>
        </p:txBody>
      </p:sp>
      <p:graphicFrame>
        <p:nvGraphicFramePr>
          <p:cNvPr id="2511921" name="Group 49"/>
          <p:cNvGraphicFramePr>
            <a:graphicFrameLocks noGrp="1"/>
          </p:cNvGraphicFramePr>
          <p:nvPr>
            <p:ph idx="1"/>
          </p:nvPr>
        </p:nvGraphicFramePr>
        <p:xfrm>
          <a:off x="3657600" y="1719263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4732" name="Text Box 71"/>
          <p:cNvSpPr txBox="1">
            <a:spLocks noChangeArrowheads="1"/>
          </p:cNvSpPr>
          <p:nvPr/>
        </p:nvSpPr>
        <p:spPr bwMode="auto">
          <a:xfrm>
            <a:off x="3560763" y="1371600"/>
            <a:ext cx="8588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A</a:t>
            </a:r>
          </a:p>
        </p:txBody>
      </p:sp>
      <p:graphicFrame>
        <p:nvGraphicFramePr>
          <p:cNvPr id="61" name="Group 49"/>
          <p:cNvGraphicFramePr>
            <a:graphicFrameLocks noGrp="1"/>
          </p:cNvGraphicFramePr>
          <p:nvPr/>
        </p:nvGraphicFramePr>
        <p:xfrm>
          <a:off x="6248400" y="1704975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14760" name="Text Box 71"/>
          <p:cNvSpPr txBox="1">
            <a:spLocks noChangeArrowheads="1"/>
          </p:cNvSpPr>
          <p:nvPr/>
        </p:nvSpPr>
        <p:spPr bwMode="auto">
          <a:xfrm>
            <a:off x="6151563" y="1400175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B</a:t>
            </a:r>
          </a:p>
        </p:txBody>
      </p:sp>
      <p:sp>
        <p:nvSpPr>
          <p:cNvPr id="114761" name="Text Box 71"/>
          <p:cNvSpPr txBox="1">
            <a:spLocks noChangeArrowheads="1"/>
          </p:cNvSpPr>
          <p:nvPr/>
        </p:nvSpPr>
        <p:spPr bwMode="auto">
          <a:xfrm>
            <a:off x="35814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C</a:t>
            </a:r>
          </a:p>
        </p:txBody>
      </p:sp>
      <p:graphicFrame>
        <p:nvGraphicFramePr>
          <p:cNvPr id="65" name="Group 49"/>
          <p:cNvGraphicFramePr>
            <a:graphicFrameLocks noGrp="1"/>
          </p:cNvGraphicFramePr>
          <p:nvPr/>
        </p:nvGraphicFramePr>
        <p:xfrm>
          <a:off x="3657600" y="4567238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14789" name="Text Box 71"/>
          <p:cNvSpPr txBox="1">
            <a:spLocks noChangeArrowheads="1"/>
          </p:cNvSpPr>
          <p:nvPr/>
        </p:nvSpPr>
        <p:spPr bwMode="auto">
          <a:xfrm>
            <a:off x="61722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D</a:t>
            </a:r>
          </a:p>
        </p:txBody>
      </p:sp>
      <p:sp>
        <p:nvSpPr>
          <p:cNvPr id="114790" name="Text Box 144"/>
          <p:cNvSpPr txBox="1">
            <a:spLocks noChangeArrowheads="1"/>
          </p:cNvSpPr>
          <p:nvPr/>
        </p:nvSpPr>
        <p:spPr bwMode="auto">
          <a:xfrm>
            <a:off x="-76200" y="4292600"/>
            <a:ext cx="37830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buFontTx/>
              <a:buAutoNum type="arabicPlain" startAt="7"/>
            </a:pPr>
            <a:r>
              <a:rPr lang="en-US" sz="1800" i="1">
                <a:latin typeface="Arial" charset="0"/>
              </a:rPr>
              <a:t>loop:</a:t>
            </a:r>
          </a:p>
          <a:p>
            <a:pPr algn="l"/>
            <a:r>
              <a:rPr lang="en-US" sz="1800" i="1">
                <a:latin typeface="Arial" charset="0"/>
              </a:rPr>
              <a:t>    </a:t>
            </a:r>
            <a:r>
              <a:rPr lang="en-US" sz="1800" b="0" i="1">
                <a:latin typeface="Arial" charset="0"/>
              </a:rPr>
              <a:t> …</a:t>
            </a:r>
          </a:p>
          <a:p>
            <a:pPr algn="l"/>
            <a:r>
              <a:rPr lang="en-US" sz="1800" b="0">
                <a:latin typeface="Arial" charset="0"/>
              </a:rPr>
              <a:t>13   </a:t>
            </a:r>
            <a:r>
              <a:rPr lang="en-US" sz="1800">
                <a:latin typeface="Arial" charset="0"/>
              </a:rPr>
              <a:t>else if</a:t>
            </a:r>
            <a:r>
              <a:rPr lang="en-US" sz="1800" b="0">
                <a:latin typeface="Arial" charset="0"/>
              </a:rPr>
              <a:t> (update D(</a:t>
            </a:r>
            <a:r>
              <a:rPr lang="en-US" sz="1800" b="0" i="1">
                <a:latin typeface="Arial" charset="0"/>
              </a:rPr>
              <a:t>A, Y</a:t>
            </a:r>
            <a:r>
              <a:rPr lang="en-US" sz="1800" b="0">
                <a:latin typeface="Arial" charset="0"/>
              </a:rPr>
              <a:t>) from </a:t>
            </a:r>
            <a:r>
              <a:rPr lang="en-US" sz="1800" b="0" i="1">
                <a:latin typeface="Arial" charset="0"/>
              </a:rPr>
              <a:t>B</a:t>
            </a:r>
            <a:r>
              <a:rPr lang="en-US" sz="1800" b="0">
                <a:latin typeface="Arial" charset="0"/>
              </a:rPr>
              <a:t>) </a:t>
            </a:r>
          </a:p>
          <a:p>
            <a:pPr algn="l"/>
            <a:r>
              <a:rPr lang="en-US" sz="1800" b="0">
                <a:latin typeface="Arial" charset="0"/>
              </a:rPr>
              <a:t>14     D</a:t>
            </a:r>
            <a:r>
              <a:rPr lang="en-US" sz="1800" b="0" baseline="-25000">
                <a:latin typeface="Arial" charset="0"/>
              </a:rPr>
              <a:t>B</a:t>
            </a:r>
            <a:r>
              <a:rPr lang="en-US" sz="1800" b="0">
                <a:latin typeface="Arial" charset="0"/>
              </a:rPr>
              <a:t>(</a:t>
            </a:r>
            <a:r>
              <a:rPr lang="en-US" sz="1800" b="0" i="1">
                <a:latin typeface="Arial" charset="0"/>
              </a:rPr>
              <a:t>A,Y</a:t>
            </a:r>
            <a:r>
              <a:rPr lang="en-US" sz="1800" b="0">
                <a:latin typeface="Arial" charset="0"/>
              </a:rPr>
              <a:t>) = D</a:t>
            </a:r>
            <a:r>
              <a:rPr lang="en-US" sz="1800" b="0" baseline="-25000">
                <a:latin typeface="Arial" charset="0"/>
              </a:rPr>
              <a:t>B</a:t>
            </a:r>
            <a:r>
              <a:rPr lang="en-US" sz="1800" b="0">
                <a:latin typeface="Arial" charset="0"/>
              </a:rPr>
              <a:t>(</a:t>
            </a:r>
            <a:r>
              <a:rPr lang="en-US" sz="1800" b="0" i="1">
                <a:latin typeface="Arial" charset="0"/>
              </a:rPr>
              <a:t>A,B</a:t>
            </a:r>
            <a:r>
              <a:rPr lang="en-US" sz="1800" b="0">
                <a:latin typeface="Arial" charset="0"/>
              </a:rPr>
              <a:t>) + D(</a:t>
            </a:r>
            <a:r>
              <a:rPr lang="en-US" sz="1800" b="0" i="1">
                <a:latin typeface="Arial" charset="0"/>
              </a:rPr>
              <a:t>B, Y</a:t>
            </a:r>
            <a:r>
              <a:rPr lang="en-US" sz="1800" b="0">
                <a:latin typeface="Arial" charset="0"/>
              </a:rPr>
              <a:t>);</a:t>
            </a:r>
          </a:p>
          <a:p>
            <a:pPr algn="l"/>
            <a:r>
              <a:rPr lang="en-US" sz="1800" b="0">
                <a:latin typeface="Arial" charset="0"/>
              </a:rPr>
              <a:t>15   </a:t>
            </a:r>
            <a:r>
              <a:rPr lang="en-US" sz="1800">
                <a:latin typeface="Arial" charset="0"/>
              </a:rPr>
              <a:t>if</a:t>
            </a:r>
            <a:r>
              <a:rPr lang="en-US" sz="1800" b="0">
                <a:latin typeface="Arial" charset="0"/>
              </a:rPr>
              <a:t> (new min. for destination Y)</a:t>
            </a:r>
          </a:p>
          <a:p>
            <a:pPr algn="l"/>
            <a:r>
              <a:rPr lang="en-US" sz="1800" b="0">
                <a:latin typeface="Arial" charset="0"/>
              </a:rPr>
              <a:t>16     </a:t>
            </a:r>
            <a:r>
              <a:rPr lang="en-US" sz="1800">
                <a:latin typeface="Arial" charset="0"/>
              </a:rPr>
              <a:t>send</a:t>
            </a:r>
            <a:r>
              <a:rPr lang="en-US" sz="1800" b="0">
                <a:latin typeface="Arial" charset="0"/>
              </a:rPr>
              <a:t> D(</a:t>
            </a:r>
            <a:r>
              <a:rPr lang="en-US" sz="1800" b="0" i="1">
                <a:latin typeface="Arial" charset="0"/>
              </a:rPr>
              <a:t>A, Y</a:t>
            </a:r>
            <a:r>
              <a:rPr lang="en-US" sz="1800" b="0">
                <a:latin typeface="Arial" charset="0"/>
              </a:rPr>
              <a:t>) to all neighbors </a:t>
            </a:r>
          </a:p>
          <a:p>
            <a:pPr algn="l"/>
            <a:r>
              <a:rPr lang="en-US" sz="1800" b="0">
                <a:latin typeface="Arial" charset="0"/>
              </a:rPr>
              <a:t>17  </a:t>
            </a:r>
            <a:r>
              <a:rPr lang="en-US" sz="1800">
                <a:latin typeface="Arial" charset="0"/>
              </a:rPr>
              <a:t>forever</a:t>
            </a:r>
            <a:r>
              <a:rPr lang="en-US" sz="1800" b="0">
                <a:latin typeface="Arial" charset="0"/>
              </a:rPr>
              <a:t> </a:t>
            </a:r>
          </a:p>
        </p:txBody>
      </p:sp>
      <p:sp>
        <p:nvSpPr>
          <p:cNvPr id="114791" name="Line 141"/>
          <p:cNvSpPr>
            <a:spLocks noChangeShapeType="1"/>
          </p:cNvSpPr>
          <p:nvPr/>
        </p:nvSpPr>
        <p:spPr bwMode="auto">
          <a:xfrm flipH="1">
            <a:off x="5486400" y="2514600"/>
            <a:ext cx="685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92" name="Line 145"/>
          <p:cNvSpPr>
            <a:spLocks noChangeShapeType="1"/>
          </p:cNvSpPr>
          <p:nvPr/>
        </p:nvSpPr>
        <p:spPr bwMode="auto">
          <a:xfrm flipH="1">
            <a:off x="990600" y="2713038"/>
            <a:ext cx="336550" cy="2587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4793" name="TextBox 67"/>
          <p:cNvSpPr txBox="1">
            <a:spLocks noChangeArrowheads="1"/>
          </p:cNvSpPr>
          <p:nvPr/>
        </p:nvSpPr>
        <p:spPr bwMode="auto">
          <a:xfrm>
            <a:off x="4602163" y="3429000"/>
            <a:ext cx="438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b="0">
                <a:latin typeface="Arial" charset="0"/>
              </a:rPr>
              <a:t>D</a:t>
            </a:r>
            <a:r>
              <a:rPr lang="en-US" sz="1800" b="0" baseline="-25000">
                <a:latin typeface="Arial" charset="0"/>
              </a:rPr>
              <a:t>B</a:t>
            </a:r>
            <a:r>
              <a:rPr lang="en-US" sz="1800" b="0">
                <a:latin typeface="Arial" charset="0"/>
              </a:rPr>
              <a:t>(A, C) = D</a:t>
            </a:r>
            <a:r>
              <a:rPr lang="en-US" sz="1800" b="0" baseline="-25000">
                <a:latin typeface="Arial" charset="0"/>
              </a:rPr>
              <a:t>B</a:t>
            </a:r>
            <a:r>
              <a:rPr lang="en-US" sz="1800" b="0">
                <a:latin typeface="Arial" charset="0"/>
              </a:rPr>
              <a:t>(A,B) + D(B, C)  = 2 + 1 = 3</a:t>
            </a:r>
          </a:p>
        </p:txBody>
      </p:sp>
      <p:sp>
        <p:nvSpPr>
          <p:cNvPr id="114794" name="TextBox 68"/>
          <p:cNvSpPr txBox="1">
            <a:spLocks noChangeArrowheads="1"/>
          </p:cNvSpPr>
          <p:nvPr/>
        </p:nvSpPr>
        <p:spPr bwMode="auto">
          <a:xfrm>
            <a:off x="4572000" y="3810000"/>
            <a:ext cx="438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b="0">
                <a:latin typeface="Arial" charset="0"/>
              </a:rPr>
              <a:t>D</a:t>
            </a:r>
            <a:r>
              <a:rPr lang="en-US" sz="1800" b="0" baseline="-25000">
                <a:latin typeface="Arial" charset="0"/>
              </a:rPr>
              <a:t>B</a:t>
            </a:r>
            <a:r>
              <a:rPr lang="en-US" sz="1800" b="0">
                <a:latin typeface="Arial" charset="0"/>
              </a:rPr>
              <a:t>(A, D) = D</a:t>
            </a:r>
            <a:r>
              <a:rPr lang="en-US" sz="1800" b="0" baseline="-25000">
                <a:latin typeface="Arial" charset="0"/>
              </a:rPr>
              <a:t>B</a:t>
            </a:r>
            <a:r>
              <a:rPr lang="en-US" sz="1800" b="0">
                <a:latin typeface="Arial" charset="0"/>
              </a:rPr>
              <a:t>(A,B) + D(B, D)  = 2 + 3 = 5</a:t>
            </a:r>
          </a:p>
        </p:txBody>
      </p:sp>
      <p:graphicFrame>
        <p:nvGraphicFramePr>
          <p:cNvPr id="71" name="Group 49"/>
          <p:cNvGraphicFramePr>
            <a:graphicFrameLocks noGrp="1"/>
          </p:cNvGraphicFramePr>
          <p:nvPr/>
        </p:nvGraphicFramePr>
        <p:xfrm>
          <a:off x="6248400" y="4567238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62" name="AutoShape 11"/>
          <p:cNvSpPr>
            <a:spLocks noChangeArrowheads="1"/>
          </p:cNvSpPr>
          <p:nvPr/>
        </p:nvSpPr>
        <p:spPr bwMode="auto">
          <a:xfrm>
            <a:off x="152400" y="4038600"/>
            <a:ext cx="7239000" cy="838200"/>
          </a:xfrm>
          <a:prstGeom prst="wedgeRoundRectCallout">
            <a:avLst>
              <a:gd name="adj1" fmla="val 11044"/>
              <a:gd name="adj2" fmla="val -160211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Make sure you know why this is 5, not 4!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872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Freeform 2"/>
          <p:cNvSpPr>
            <a:spLocks/>
          </p:cNvSpPr>
          <p:nvPr/>
        </p:nvSpPr>
        <p:spPr bwMode="auto">
          <a:xfrm>
            <a:off x="304800" y="1981200"/>
            <a:ext cx="2895600" cy="1447800"/>
          </a:xfrm>
          <a:custGeom>
            <a:avLst/>
            <a:gdLst>
              <a:gd name="T0" fmla="*/ 0 w 1824"/>
              <a:gd name="T1" fmla="*/ 2147483647 h 912"/>
              <a:gd name="T2" fmla="*/ 0 w 1824"/>
              <a:gd name="T3" fmla="*/ 2147483647 h 912"/>
              <a:gd name="T4" fmla="*/ 2147483647 w 1824"/>
              <a:gd name="T5" fmla="*/ 2147483647 h 912"/>
              <a:gd name="T6" fmla="*/ 2147483647 w 1824"/>
              <a:gd name="T7" fmla="*/ 2147483647 h 912"/>
              <a:gd name="T8" fmla="*/ 2147483647 w 1824"/>
              <a:gd name="T9" fmla="*/ 2147483647 h 912"/>
              <a:gd name="T10" fmla="*/ 2147483647 w 1824"/>
              <a:gd name="T11" fmla="*/ 0 h 912"/>
              <a:gd name="T12" fmla="*/ 2147483647 w 1824"/>
              <a:gd name="T13" fmla="*/ 2147483647 h 912"/>
              <a:gd name="T14" fmla="*/ 2147483647 w 1824"/>
              <a:gd name="T15" fmla="*/ 2147483647 h 912"/>
              <a:gd name="T16" fmla="*/ 2147483647 w 1824"/>
              <a:gd name="T17" fmla="*/ 2147483647 h 912"/>
              <a:gd name="T18" fmla="*/ 2147483647 w 1824"/>
              <a:gd name="T19" fmla="*/ 2147483647 h 912"/>
              <a:gd name="T20" fmla="*/ 2147483647 w 1824"/>
              <a:gd name="T21" fmla="*/ 2147483647 h 912"/>
              <a:gd name="T22" fmla="*/ 2147483647 w 1824"/>
              <a:gd name="T23" fmla="*/ 2147483647 h 912"/>
              <a:gd name="T24" fmla="*/ 2147483647 w 1824"/>
              <a:gd name="T25" fmla="*/ 2147483647 h 912"/>
              <a:gd name="T26" fmla="*/ 2147483647 w 1824"/>
              <a:gd name="T27" fmla="*/ 2147483647 h 912"/>
              <a:gd name="T28" fmla="*/ 0 w 1824"/>
              <a:gd name="T29" fmla="*/ 2147483647 h 9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24"/>
              <a:gd name="T46" fmla="*/ 0 h 912"/>
              <a:gd name="T47" fmla="*/ 1824 w 1824"/>
              <a:gd name="T48" fmla="*/ 912 h 9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24" h="912">
                <a:moveTo>
                  <a:pt x="0" y="720"/>
                </a:moveTo>
                <a:lnTo>
                  <a:pt x="0" y="528"/>
                </a:lnTo>
                <a:lnTo>
                  <a:pt x="192" y="336"/>
                </a:lnTo>
                <a:lnTo>
                  <a:pt x="432" y="96"/>
                </a:lnTo>
                <a:lnTo>
                  <a:pt x="864" y="96"/>
                </a:lnTo>
                <a:lnTo>
                  <a:pt x="1344" y="0"/>
                </a:lnTo>
                <a:lnTo>
                  <a:pt x="1728" y="144"/>
                </a:lnTo>
                <a:lnTo>
                  <a:pt x="1824" y="336"/>
                </a:lnTo>
                <a:lnTo>
                  <a:pt x="1776" y="480"/>
                </a:lnTo>
                <a:lnTo>
                  <a:pt x="1680" y="768"/>
                </a:lnTo>
                <a:lnTo>
                  <a:pt x="1392" y="864"/>
                </a:lnTo>
                <a:lnTo>
                  <a:pt x="912" y="912"/>
                </a:lnTo>
                <a:lnTo>
                  <a:pt x="672" y="864"/>
                </a:lnTo>
                <a:lnTo>
                  <a:pt x="288" y="912"/>
                </a:lnTo>
                <a:lnTo>
                  <a:pt x="0" y="7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67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After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1</a:t>
            </a:r>
            <a:r>
              <a:rPr lang="en-US" baseline="30000" dirty="0">
                <a:latin typeface="Helvetica" charset="0"/>
                <a:ea typeface="ＭＳ Ｐゴシック" charset="0"/>
                <a:cs typeface="ＭＳ Ｐゴシック" charset="0"/>
              </a:rPr>
              <a:t>st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Full Exchange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739" name="Freeform 4"/>
          <p:cNvSpPr>
            <a:spLocks/>
          </p:cNvSpPr>
          <p:nvPr/>
        </p:nvSpPr>
        <p:spPr bwMode="auto">
          <a:xfrm>
            <a:off x="838200" y="2609850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Oval 5"/>
          <p:cNvSpPr>
            <a:spLocks noChangeArrowheads="1"/>
          </p:cNvSpPr>
          <p:nvPr/>
        </p:nvSpPr>
        <p:spPr bwMode="auto">
          <a:xfrm>
            <a:off x="425450" y="298450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Line 6"/>
          <p:cNvSpPr>
            <a:spLocks noChangeShapeType="1"/>
          </p:cNvSpPr>
          <p:nvPr/>
        </p:nvSpPr>
        <p:spPr bwMode="auto">
          <a:xfrm>
            <a:off x="425450" y="297338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Line 7"/>
          <p:cNvSpPr>
            <a:spLocks noChangeShapeType="1"/>
          </p:cNvSpPr>
          <p:nvPr/>
        </p:nvSpPr>
        <p:spPr bwMode="auto">
          <a:xfrm>
            <a:off x="922338" y="297338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Rectangle 8"/>
          <p:cNvSpPr>
            <a:spLocks noChangeArrowheads="1"/>
          </p:cNvSpPr>
          <p:nvPr/>
        </p:nvSpPr>
        <p:spPr bwMode="auto">
          <a:xfrm>
            <a:off x="425450" y="297338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116744" name="Oval 9"/>
          <p:cNvSpPr>
            <a:spLocks noChangeArrowheads="1"/>
          </p:cNvSpPr>
          <p:nvPr/>
        </p:nvSpPr>
        <p:spPr bwMode="auto">
          <a:xfrm>
            <a:off x="420688" y="287972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Freeform 10"/>
          <p:cNvSpPr>
            <a:spLocks/>
          </p:cNvSpPr>
          <p:nvPr/>
        </p:nvSpPr>
        <p:spPr bwMode="auto">
          <a:xfrm>
            <a:off x="1481138" y="2609850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6" name="Freeform 11"/>
          <p:cNvSpPr>
            <a:spLocks/>
          </p:cNvSpPr>
          <p:nvPr/>
        </p:nvSpPr>
        <p:spPr bwMode="auto">
          <a:xfrm>
            <a:off x="928688" y="302895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6747" name="Group 12"/>
          <p:cNvGrpSpPr>
            <a:grpSpLocks/>
          </p:cNvGrpSpPr>
          <p:nvPr/>
        </p:nvGrpSpPr>
        <p:grpSpPr bwMode="auto">
          <a:xfrm>
            <a:off x="487363" y="2797175"/>
            <a:ext cx="354012" cy="396875"/>
            <a:chOff x="2945" y="2425"/>
            <a:chExt cx="224" cy="250"/>
          </a:xfrm>
        </p:grpSpPr>
        <p:sp>
          <p:nvSpPr>
            <p:cNvPr id="116891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92" name="Text Box 14"/>
            <p:cNvSpPr txBox="1">
              <a:spLocks noChangeArrowheads="1"/>
            </p:cNvSpPr>
            <p:nvPr/>
          </p:nvSpPr>
          <p:spPr bwMode="auto">
            <a:xfrm>
              <a:off x="2945" y="242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/>
                <a:t>A</a:t>
              </a:r>
              <a:endParaRPr lang="en-US" sz="2400" b="0"/>
            </a:p>
          </p:txBody>
        </p:sp>
      </p:grpSp>
      <p:grpSp>
        <p:nvGrpSpPr>
          <p:cNvPr id="116748" name="Group 15"/>
          <p:cNvGrpSpPr>
            <a:grpSpLocks/>
          </p:cNvGrpSpPr>
          <p:nvPr/>
        </p:nvGrpSpPr>
        <p:grpSpPr bwMode="auto">
          <a:xfrm>
            <a:off x="1762125" y="2816225"/>
            <a:ext cx="501650" cy="396875"/>
            <a:chOff x="1740" y="2302"/>
            <a:chExt cx="316" cy="250"/>
          </a:xfrm>
        </p:grpSpPr>
        <p:sp>
          <p:nvSpPr>
            <p:cNvPr id="116883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84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85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86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6887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6888" name="Group 21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16889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90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C</a:t>
                </a:r>
                <a:endParaRPr lang="en-US" sz="2400" b="0"/>
              </a:p>
            </p:txBody>
          </p:sp>
        </p:grpSp>
      </p:grpSp>
      <p:sp>
        <p:nvSpPr>
          <p:cNvPr id="116749" name="Text Box 24"/>
          <p:cNvSpPr txBox="1">
            <a:spLocks noChangeArrowheads="1"/>
          </p:cNvSpPr>
          <p:nvPr/>
        </p:nvSpPr>
        <p:spPr bwMode="auto">
          <a:xfrm>
            <a:off x="1593850" y="2528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1</a:t>
            </a:r>
            <a:endParaRPr lang="en-US" sz="2400" b="0"/>
          </a:p>
        </p:txBody>
      </p:sp>
      <p:sp>
        <p:nvSpPr>
          <p:cNvPr id="116750" name="Text Box 25"/>
          <p:cNvSpPr txBox="1">
            <a:spLocks noChangeArrowheads="1"/>
          </p:cNvSpPr>
          <p:nvPr/>
        </p:nvSpPr>
        <p:spPr bwMode="auto">
          <a:xfrm>
            <a:off x="758825" y="24796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2</a:t>
            </a:r>
            <a:endParaRPr lang="en-US" sz="2400" b="0"/>
          </a:p>
        </p:txBody>
      </p:sp>
      <p:sp>
        <p:nvSpPr>
          <p:cNvPr id="116751" name="Text Box 26"/>
          <p:cNvSpPr txBox="1">
            <a:spLocks noChangeArrowheads="1"/>
          </p:cNvSpPr>
          <p:nvPr/>
        </p:nvSpPr>
        <p:spPr bwMode="auto">
          <a:xfrm>
            <a:off x="1211263" y="3008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7</a:t>
            </a:r>
            <a:endParaRPr lang="en-US" sz="2400" b="0"/>
          </a:p>
        </p:txBody>
      </p:sp>
      <p:grpSp>
        <p:nvGrpSpPr>
          <p:cNvPr id="116752" name="Group 27"/>
          <p:cNvGrpSpPr>
            <a:grpSpLocks/>
          </p:cNvGrpSpPr>
          <p:nvPr/>
        </p:nvGrpSpPr>
        <p:grpSpPr bwMode="auto">
          <a:xfrm>
            <a:off x="1095375" y="2301875"/>
            <a:ext cx="501650" cy="396875"/>
            <a:chOff x="1740" y="2302"/>
            <a:chExt cx="316" cy="250"/>
          </a:xfrm>
        </p:grpSpPr>
        <p:sp>
          <p:nvSpPr>
            <p:cNvPr id="116875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76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77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78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6879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6880" name="Group 33"/>
            <p:cNvGrpSpPr>
              <a:grpSpLocks/>
            </p:cNvGrpSpPr>
            <p:nvPr/>
          </p:nvGrpSpPr>
          <p:grpSpPr bwMode="auto">
            <a:xfrm>
              <a:off x="1790" y="2302"/>
              <a:ext cx="223" cy="250"/>
              <a:chOff x="2944" y="2425"/>
              <a:chExt cx="227" cy="250"/>
            </a:xfrm>
          </p:grpSpPr>
          <p:sp>
            <p:nvSpPr>
              <p:cNvPr id="116881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82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B</a:t>
                </a:r>
                <a:endParaRPr lang="en-US" sz="2400" b="0"/>
              </a:p>
            </p:txBody>
          </p:sp>
        </p:grpSp>
      </p:grpSp>
      <p:grpSp>
        <p:nvGrpSpPr>
          <p:cNvPr id="116753" name="Group 36"/>
          <p:cNvGrpSpPr>
            <a:grpSpLocks/>
          </p:cNvGrpSpPr>
          <p:nvPr/>
        </p:nvGrpSpPr>
        <p:grpSpPr bwMode="auto">
          <a:xfrm>
            <a:off x="2438400" y="2270125"/>
            <a:ext cx="501650" cy="396875"/>
            <a:chOff x="1740" y="2302"/>
            <a:chExt cx="316" cy="250"/>
          </a:xfrm>
        </p:grpSpPr>
        <p:sp>
          <p:nvSpPr>
            <p:cNvPr id="116867" name="Oval 3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68" name="Line 3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69" name="Line 3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70" name="Rectangle 4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6871" name="Oval 4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6872" name="Group 42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16873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874" name="Text Box 44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D</a:t>
                </a:r>
                <a:endParaRPr lang="en-US" sz="2400" b="0"/>
              </a:p>
            </p:txBody>
          </p:sp>
        </p:grpSp>
      </p:grpSp>
      <p:sp>
        <p:nvSpPr>
          <p:cNvPr id="116754" name="Freeform 45"/>
          <p:cNvSpPr>
            <a:spLocks/>
          </p:cNvSpPr>
          <p:nvPr/>
        </p:nvSpPr>
        <p:spPr bwMode="auto">
          <a:xfrm>
            <a:off x="1581150" y="251460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5" name="Text Box 46"/>
          <p:cNvSpPr txBox="1">
            <a:spLocks noChangeArrowheads="1"/>
          </p:cNvSpPr>
          <p:nvPr/>
        </p:nvSpPr>
        <p:spPr bwMode="auto">
          <a:xfrm>
            <a:off x="1822450" y="2224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3</a:t>
            </a:r>
            <a:endParaRPr lang="en-US" sz="2400" b="0"/>
          </a:p>
        </p:txBody>
      </p:sp>
      <p:sp>
        <p:nvSpPr>
          <p:cNvPr id="116756" name="Line 47"/>
          <p:cNvSpPr>
            <a:spLocks noChangeShapeType="1"/>
          </p:cNvSpPr>
          <p:nvPr/>
        </p:nvSpPr>
        <p:spPr bwMode="auto">
          <a:xfrm flipV="1">
            <a:off x="2133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6757" name="Text Box 48"/>
          <p:cNvSpPr txBox="1">
            <a:spLocks noChangeArrowheads="1"/>
          </p:cNvSpPr>
          <p:nvPr/>
        </p:nvSpPr>
        <p:spPr bwMode="auto">
          <a:xfrm>
            <a:off x="2286000" y="2681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/>
              <a:t>1</a:t>
            </a:r>
            <a:endParaRPr lang="en-US" sz="2400" b="0"/>
          </a:p>
        </p:txBody>
      </p:sp>
      <p:graphicFrame>
        <p:nvGraphicFramePr>
          <p:cNvPr id="2511921" name="Group 49"/>
          <p:cNvGraphicFramePr>
            <a:graphicFrameLocks noGrp="1"/>
          </p:cNvGraphicFramePr>
          <p:nvPr>
            <p:ph idx="1"/>
          </p:nvPr>
        </p:nvGraphicFramePr>
        <p:xfrm>
          <a:off x="3657600" y="1719263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6780" name="Text Box 71"/>
          <p:cNvSpPr txBox="1">
            <a:spLocks noChangeArrowheads="1"/>
          </p:cNvSpPr>
          <p:nvPr/>
        </p:nvSpPr>
        <p:spPr bwMode="auto">
          <a:xfrm>
            <a:off x="3560763" y="1371600"/>
            <a:ext cx="8588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A</a:t>
            </a:r>
          </a:p>
        </p:txBody>
      </p:sp>
      <p:sp>
        <p:nvSpPr>
          <p:cNvPr id="116781" name="Text Box 71"/>
          <p:cNvSpPr txBox="1">
            <a:spLocks noChangeArrowheads="1"/>
          </p:cNvSpPr>
          <p:nvPr/>
        </p:nvSpPr>
        <p:spPr bwMode="auto">
          <a:xfrm>
            <a:off x="6151563" y="1400175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B</a:t>
            </a:r>
          </a:p>
        </p:txBody>
      </p:sp>
      <p:sp>
        <p:nvSpPr>
          <p:cNvPr id="116782" name="Text Box 71"/>
          <p:cNvSpPr txBox="1">
            <a:spLocks noChangeArrowheads="1"/>
          </p:cNvSpPr>
          <p:nvPr/>
        </p:nvSpPr>
        <p:spPr bwMode="auto">
          <a:xfrm>
            <a:off x="35814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C</a:t>
            </a:r>
          </a:p>
        </p:txBody>
      </p:sp>
      <p:graphicFrame>
        <p:nvGraphicFramePr>
          <p:cNvPr id="65" name="Group 49"/>
          <p:cNvGraphicFramePr>
            <a:graphicFrameLocks noGrp="1"/>
          </p:cNvGraphicFramePr>
          <p:nvPr/>
        </p:nvGraphicFramePr>
        <p:xfrm>
          <a:off x="3657600" y="4567238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3 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16810" name="Text Box 71"/>
          <p:cNvSpPr txBox="1">
            <a:spLocks noChangeArrowheads="1"/>
          </p:cNvSpPr>
          <p:nvPr/>
        </p:nvSpPr>
        <p:spPr bwMode="auto">
          <a:xfrm>
            <a:off x="61722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D</a:t>
            </a:r>
          </a:p>
        </p:txBody>
      </p:sp>
      <p:sp>
        <p:nvSpPr>
          <p:cNvPr id="116811" name="Line 141"/>
          <p:cNvSpPr>
            <a:spLocks noChangeShapeType="1"/>
          </p:cNvSpPr>
          <p:nvPr/>
        </p:nvSpPr>
        <p:spPr bwMode="auto">
          <a:xfrm flipH="1">
            <a:off x="5486400" y="2514600"/>
            <a:ext cx="685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aphicFrame>
        <p:nvGraphicFramePr>
          <p:cNvPr id="71" name="Group 49"/>
          <p:cNvGraphicFramePr>
            <a:graphicFrameLocks noGrp="1"/>
          </p:cNvGraphicFramePr>
          <p:nvPr/>
        </p:nvGraphicFramePr>
        <p:xfrm>
          <a:off x="6248400" y="4567238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16834" name="Line 141"/>
          <p:cNvSpPr>
            <a:spLocks noChangeShapeType="1"/>
          </p:cNvSpPr>
          <p:nvPr/>
        </p:nvSpPr>
        <p:spPr bwMode="auto">
          <a:xfrm flipH="1">
            <a:off x="4800600" y="3429000"/>
            <a:ext cx="0" cy="914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6835" name="Line 141"/>
          <p:cNvSpPr>
            <a:spLocks noChangeShapeType="1"/>
          </p:cNvSpPr>
          <p:nvPr/>
        </p:nvSpPr>
        <p:spPr bwMode="auto">
          <a:xfrm flipH="1">
            <a:off x="7162800" y="3429000"/>
            <a:ext cx="0" cy="914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6836" name="Line 141"/>
          <p:cNvSpPr>
            <a:spLocks noChangeShapeType="1"/>
          </p:cNvSpPr>
          <p:nvPr/>
        </p:nvSpPr>
        <p:spPr bwMode="auto">
          <a:xfrm>
            <a:off x="5638800" y="3352800"/>
            <a:ext cx="9144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6837" name="Line 141"/>
          <p:cNvSpPr>
            <a:spLocks noChangeShapeType="1"/>
          </p:cNvSpPr>
          <p:nvPr/>
        </p:nvSpPr>
        <p:spPr bwMode="auto">
          <a:xfrm flipH="1">
            <a:off x="5867400" y="5257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7" name="Text Box 143"/>
          <p:cNvSpPr txBox="1">
            <a:spLocks noChangeArrowheads="1"/>
          </p:cNvSpPr>
          <p:nvPr/>
        </p:nvSpPr>
        <p:spPr bwMode="auto">
          <a:xfrm>
            <a:off x="0" y="4449763"/>
            <a:ext cx="3429000" cy="1570037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 i="1" dirty="0">
                <a:latin typeface="Times New Roman" charset="0"/>
              </a:rPr>
              <a:t>End of 1</a:t>
            </a:r>
            <a:r>
              <a:rPr lang="en-US" sz="3200" b="0" i="1" baseline="30000" dirty="0">
                <a:latin typeface="Times New Roman" charset="0"/>
              </a:rPr>
              <a:t>st</a:t>
            </a:r>
            <a:r>
              <a:rPr lang="en-US" sz="3200" b="0" i="1" dirty="0">
                <a:latin typeface="Times New Roman" charset="0"/>
              </a:rPr>
              <a:t> Iteration All nodes knows the best </a:t>
            </a:r>
            <a:r>
              <a:rPr lang="en-US" sz="3200" b="0" i="1" dirty="0">
                <a:solidFill>
                  <a:srgbClr val="FF0000"/>
                </a:solidFill>
                <a:latin typeface="Times New Roman" charset="0"/>
              </a:rPr>
              <a:t>two</a:t>
            </a:r>
            <a:r>
              <a:rPr lang="en-US" sz="3200" b="0" i="1" dirty="0">
                <a:latin typeface="Times New Roman" charset="0"/>
              </a:rPr>
              <a:t>-hop paths </a:t>
            </a:r>
          </a:p>
        </p:txBody>
      </p:sp>
      <p:graphicFrame>
        <p:nvGraphicFramePr>
          <p:cNvPr id="66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33846"/>
              </p:ext>
            </p:extLst>
          </p:nvPr>
        </p:nvGraphicFramePr>
        <p:xfrm>
          <a:off x="6248400" y="1704975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866" name="Line 141"/>
          <p:cNvSpPr>
            <a:spLocks noChangeShapeType="1"/>
          </p:cNvSpPr>
          <p:nvPr/>
        </p:nvSpPr>
        <p:spPr bwMode="auto">
          <a:xfrm flipH="1">
            <a:off x="5562600" y="3352800"/>
            <a:ext cx="9906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64" name="AutoShape 11"/>
          <p:cNvSpPr>
            <a:spLocks noChangeArrowheads="1"/>
          </p:cNvSpPr>
          <p:nvPr/>
        </p:nvSpPr>
        <p:spPr bwMode="auto">
          <a:xfrm>
            <a:off x="0" y="3505200"/>
            <a:ext cx="5943600" cy="838200"/>
          </a:xfrm>
          <a:prstGeom prst="wedgeRoundRectCallout">
            <a:avLst>
              <a:gd name="adj1" fmla="val 30873"/>
              <a:gd name="adj2" fmla="val 122529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Make sure you know why this is 3</a:t>
            </a:r>
            <a:endParaRPr lang="en-US" sz="2800" dirty="0">
              <a:latin typeface="+mn-lt"/>
            </a:endParaRPr>
          </a:p>
        </p:txBody>
      </p:sp>
      <p:sp>
        <p:nvSpPr>
          <p:cNvPr id="67" name="Text Box 143"/>
          <p:cNvSpPr txBox="1">
            <a:spLocks noChangeArrowheads="1"/>
          </p:cNvSpPr>
          <p:nvPr/>
        </p:nvSpPr>
        <p:spPr bwMode="auto">
          <a:xfrm>
            <a:off x="0" y="4450140"/>
            <a:ext cx="3581400" cy="1569660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 i="1" dirty="0" smtClean="0">
                <a:latin typeface="Times New Roman" charset="0"/>
              </a:rPr>
              <a:t>Assume all send messages at same time</a:t>
            </a:r>
            <a:endParaRPr lang="en-US" sz="3200" b="0" i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2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64" grpId="0" animBg="1"/>
      <p:bldP spid="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Freeform 2"/>
          <p:cNvSpPr>
            <a:spLocks/>
          </p:cNvSpPr>
          <p:nvPr/>
        </p:nvSpPr>
        <p:spPr bwMode="auto">
          <a:xfrm>
            <a:off x="304800" y="1981200"/>
            <a:ext cx="2895600" cy="1447800"/>
          </a:xfrm>
          <a:custGeom>
            <a:avLst/>
            <a:gdLst>
              <a:gd name="T0" fmla="*/ 0 w 1824"/>
              <a:gd name="T1" fmla="*/ 2147483647 h 912"/>
              <a:gd name="T2" fmla="*/ 0 w 1824"/>
              <a:gd name="T3" fmla="*/ 2147483647 h 912"/>
              <a:gd name="T4" fmla="*/ 2147483647 w 1824"/>
              <a:gd name="T5" fmla="*/ 2147483647 h 912"/>
              <a:gd name="T6" fmla="*/ 2147483647 w 1824"/>
              <a:gd name="T7" fmla="*/ 2147483647 h 912"/>
              <a:gd name="T8" fmla="*/ 2147483647 w 1824"/>
              <a:gd name="T9" fmla="*/ 2147483647 h 912"/>
              <a:gd name="T10" fmla="*/ 2147483647 w 1824"/>
              <a:gd name="T11" fmla="*/ 0 h 912"/>
              <a:gd name="T12" fmla="*/ 2147483647 w 1824"/>
              <a:gd name="T13" fmla="*/ 2147483647 h 912"/>
              <a:gd name="T14" fmla="*/ 2147483647 w 1824"/>
              <a:gd name="T15" fmla="*/ 2147483647 h 912"/>
              <a:gd name="T16" fmla="*/ 2147483647 w 1824"/>
              <a:gd name="T17" fmla="*/ 2147483647 h 912"/>
              <a:gd name="T18" fmla="*/ 2147483647 w 1824"/>
              <a:gd name="T19" fmla="*/ 2147483647 h 912"/>
              <a:gd name="T20" fmla="*/ 2147483647 w 1824"/>
              <a:gd name="T21" fmla="*/ 2147483647 h 912"/>
              <a:gd name="T22" fmla="*/ 2147483647 w 1824"/>
              <a:gd name="T23" fmla="*/ 2147483647 h 912"/>
              <a:gd name="T24" fmla="*/ 2147483647 w 1824"/>
              <a:gd name="T25" fmla="*/ 2147483647 h 912"/>
              <a:gd name="T26" fmla="*/ 2147483647 w 1824"/>
              <a:gd name="T27" fmla="*/ 2147483647 h 912"/>
              <a:gd name="T28" fmla="*/ 0 w 1824"/>
              <a:gd name="T29" fmla="*/ 2147483647 h 9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24"/>
              <a:gd name="T46" fmla="*/ 0 h 912"/>
              <a:gd name="T47" fmla="*/ 1824 w 1824"/>
              <a:gd name="T48" fmla="*/ 912 h 9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24" h="912">
                <a:moveTo>
                  <a:pt x="0" y="720"/>
                </a:moveTo>
                <a:lnTo>
                  <a:pt x="0" y="528"/>
                </a:lnTo>
                <a:lnTo>
                  <a:pt x="192" y="336"/>
                </a:lnTo>
                <a:lnTo>
                  <a:pt x="432" y="96"/>
                </a:lnTo>
                <a:lnTo>
                  <a:pt x="864" y="96"/>
                </a:lnTo>
                <a:lnTo>
                  <a:pt x="1344" y="0"/>
                </a:lnTo>
                <a:lnTo>
                  <a:pt x="1728" y="144"/>
                </a:lnTo>
                <a:lnTo>
                  <a:pt x="1824" y="336"/>
                </a:lnTo>
                <a:lnTo>
                  <a:pt x="1776" y="480"/>
                </a:lnTo>
                <a:lnTo>
                  <a:pt x="1680" y="768"/>
                </a:lnTo>
                <a:lnTo>
                  <a:pt x="1392" y="864"/>
                </a:lnTo>
                <a:lnTo>
                  <a:pt x="912" y="912"/>
                </a:lnTo>
                <a:lnTo>
                  <a:pt x="672" y="864"/>
                </a:lnTo>
                <a:lnTo>
                  <a:pt x="288" y="912"/>
                </a:lnTo>
                <a:lnTo>
                  <a:pt x="0" y="7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87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Example: Now A sends update to B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787" name="Freeform 4"/>
          <p:cNvSpPr>
            <a:spLocks/>
          </p:cNvSpPr>
          <p:nvPr/>
        </p:nvSpPr>
        <p:spPr bwMode="auto">
          <a:xfrm>
            <a:off x="838200" y="2609850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Oval 5"/>
          <p:cNvSpPr>
            <a:spLocks noChangeArrowheads="1"/>
          </p:cNvSpPr>
          <p:nvPr/>
        </p:nvSpPr>
        <p:spPr bwMode="auto">
          <a:xfrm>
            <a:off x="425450" y="298450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Line 6"/>
          <p:cNvSpPr>
            <a:spLocks noChangeShapeType="1"/>
          </p:cNvSpPr>
          <p:nvPr/>
        </p:nvSpPr>
        <p:spPr bwMode="auto">
          <a:xfrm>
            <a:off x="425450" y="297338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Line 7"/>
          <p:cNvSpPr>
            <a:spLocks noChangeShapeType="1"/>
          </p:cNvSpPr>
          <p:nvPr/>
        </p:nvSpPr>
        <p:spPr bwMode="auto">
          <a:xfrm>
            <a:off x="922338" y="297338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Rectangle 8"/>
          <p:cNvSpPr>
            <a:spLocks noChangeArrowheads="1"/>
          </p:cNvSpPr>
          <p:nvPr/>
        </p:nvSpPr>
        <p:spPr bwMode="auto">
          <a:xfrm>
            <a:off x="425450" y="297338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118792" name="Oval 9"/>
          <p:cNvSpPr>
            <a:spLocks noChangeArrowheads="1"/>
          </p:cNvSpPr>
          <p:nvPr/>
        </p:nvSpPr>
        <p:spPr bwMode="auto">
          <a:xfrm>
            <a:off x="420688" y="287972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Freeform 10"/>
          <p:cNvSpPr>
            <a:spLocks/>
          </p:cNvSpPr>
          <p:nvPr/>
        </p:nvSpPr>
        <p:spPr bwMode="auto">
          <a:xfrm>
            <a:off x="1481138" y="2609850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Freeform 11"/>
          <p:cNvSpPr>
            <a:spLocks/>
          </p:cNvSpPr>
          <p:nvPr/>
        </p:nvSpPr>
        <p:spPr bwMode="auto">
          <a:xfrm>
            <a:off x="928688" y="302895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8795" name="Group 12"/>
          <p:cNvGrpSpPr>
            <a:grpSpLocks/>
          </p:cNvGrpSpPr>
          <p:nvPr/>
        </p:nvGrpSpPr>
        <p:grpSpPr bwMode="auto">
          <a:xfrm>
            <a:off x="487363" y="2797175"/>
            <a:ext cx="354012" cy="396875"/>
            <a:chOff x="2945" y="2425"/>
            <a:chExt cx="224" cy="250"/>
          </a:xfrm>
        </p:grpSpPr>
        <p:sp>
          <p:nvSpPr>
            <p:cNvPr id="118936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37" name="Text Box 14"/>
            <p:cNvSpPr txBox="1">
              <a:spLocks noChangeArrowheads="1"/>
            </p:cNvSpPr>
            <p:nvPr/>
          </p:nvSpPr>
          <p:spPr bwMode="auto">
            <a:xfrm>
              <a:off x="2945" y="242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/>
                <a:t>A</a:t>
              </a:r>
              <a:endParaRPr lang="en-US" sz="2400" b="0"/>
            </a:p>
          </p:txBody>
        </p:sp>
      </p:grpSp>
      <p:grpSp>
        <p:nvGrpSpPr>
          <p:cNvPr id="118796" name="Group 15"/>
          <p:cNvGrpSpPr>
            <a:grpSpLocks/>
          </p:cNvGrpSpPr>
          <p:nvPr/>
        </p:nvGrpSpPr>
        <p:grpSpPr bwMode="auto">
          <a:xfrm>
            <a:off x="1762125" y="2816225"/>
            <a:ext cx="501650" cy="396875"/>
            <a:chOff x="1740" y="2302"/>
            <a:chExt cx="316" cy="250"/>
          </a:xfrm>
        </p:grpSpPr>
        <p:sp>
          <p:nvSpPr>
            <p:cNvPr id="118928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29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30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31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8932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8933" name="Group 21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18934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35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C</a:t>
                </a:r>
                <a:endParaRPr lang="en-US" sz="2400" b="0"/>
              </a:p>
            </p:txBody>
          </p:sp>
        </p:grpSp>
      </p:grpSp>
      <p:sp>
        <p:nvSpPr>
          <p:cNvPr id="118797" name="Text Box 24"/>
          <p:cNvSpPr txBox="1">
            <a:spLocks noChangeArrowheads="1"/>
          </p:cNvSpPr>
          <p:nvPr/>
        </p:nvSpPr>
        <p:spPr bwMode="auto">
          <a:xfrm>
            <a:off x="1593850" y="2528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1</a:t>
            </a:r>
            <a:endParaRPr lang="en-US" sz="2400" b="0"/>
          </a:p>
        </p:txBody>
      </p:sp>
      <p:sp>
        <p:nvSpPr>
          <p:cNvPr id="118798" name="Text Box 25"/>
          <p:cNvSpPr txBox="1">
            <a:spLocks noChangeArrowheads="1"/>
          </p:cNvSpPr>
          <p:nvPr/>
        </p:nvSpPr>
        <p:spPr bwMode="auto">
          <a:xfrm>
            <a:off x="758825" y="24796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2</a:t>
            </a:r>
            <a:endParaRPr lang="en-US" sz="2400" b="0"/>
          </a:p>
        </p:txBody>
      </p:sp>
      <p:sp>
        <p:nvSpPr>
          <p:cNvPr id="118799" name="Text Box 26"/>
          <p:cNvSpPr txBox="1">
            <a:spLocks noChangeArrowheads="1"/>
          </p:cNvSpPr>
          <p:nvPr/>
        </p:nvSpPr>
        <p:spPr bwMode="auto">
          <a:xfrm>
            <a:off x="1211263" y="3008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7</a:t>
            </a:r>
            <a:endParaRPr lang="en-US" sz="2400" b="0"/>
          </a:p>
        </p:txBody>
      </p:sp>
      <p:grpSp>
        <p:nvGrpSpPr>
          <p:cNvPr id="118800" name="Group 27"/>
          <p:cNvGrpSpPr>
            <a:grpSpLocks/>
          </p:cNvGrpSpPr>
          <p:nvPr/>
        </p:nvGrpSpPr>
        <p:grpSpPr bwMode="auto">
          <a:xfrm>
            <a:off x="1095375" y="2301875"/>
            <a:ext cx="501650" cy="396875"/>
            <a:chOff x="1740" y="2302"/>
            <a:chExt cx="316" cy="250"/>
          </a:xfrm>
        </p:grpSpPr>
        <p:sp>
          <p:nvSpPr>
            <p:cNvPr id="118920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21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22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23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8924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8925" name="Group 33"/>
            <p:cNvGrpSpPr>
              <a:grpSpLocks/>
            </p:cNvGrpSpPr>
            <p:nvPr/>
          </p:nvGrpSpPr>
          <p:grpSpPr bwMode="auto">
            <a:xfrm>
              <a:off x="1790" y="2302"/>
              <a:ext cx="223" cy="250"/>
              <a:chOff x="2944" y="2425"/>
              <a:chExt cx="227" cy="250"/>
            </a:xfrm>
          </p:grpSpPr>
          <p:sp>
            <p:nvSpPr>
              <p:cNvPr id="118926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27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B</a:t>
                </a:r>
                <a:endParaRPr lang="en-US" sz="2400" b="0"/>
              </a:p>
            </p:txBody>
          </p:sp>
        </p:grpSp>
      </p:grpSp>
      <p:grpSp>
        <p:nvGrpSpPr>
          <p:cNvPr id="118801" name="Group 36"/>
          <p:cNvGrpSpPr>
            <a:grpSpLocks/>
          </p:cNvGrpSpPr>
          <p:nvPr/>
        </p:nvGrpSpPr>
        <p:grpSpPr bwMode="auto">
          <a:xfrm>
            <a:off x="2438400" y="2270125"/>
            <a:ext cx="501650" cy="396875"/>
            <a:chOff x="1740" y="2302"/>
            <a:chExt cx="316" cy="250"/>
          </a:xfrm>
        </p:grpSpPr>
        <p:sp>
          <p:nvSpPr>
            <p:cNvPr id="118912" name="Oval 3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13" name="Line 3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14" name="Line 3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15" name="Rectangle 4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18916" name="Oval 4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8917" name="Group 42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18918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919" name="Text Box 44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D</a:t>
                </a:r>
                <a:endParaRPr lang="en-US" sz="2400" b="0"/>
              </a:p>
            </p:txBody>
          </p:sp>
        </p:grpSp>
      </p:grpSp>
      <p:sp>
        <p:nvSpPr>
          <p:cNvPr id="118802" name="Freeform 45"/>
          <p:cNvSpPr>
            <a:spLocks/>
          </p:cNvSpPr>
          <p:nvPr/>
        </p:nvSpPr>
        <p:spPr bwMode="auto">
          <a:xfrm>
            <a:off x="1581150" y="251460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3" name="Text Box 46"/>
          <p:cNvSpPr txBox="1">
            <a:spLocks noChangeArrowheads="1"/>
          </p:cNvSpPr>
          <p:nvPr/>
        </p:nvSpPr>
        <p:spPr bwMode="auto">
          <a:xfrm>
            <a:off x="1822450" y="2224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3</a:t>
            </a:r>
            <a:endParaRPr lang="en-US" sz="2400" b="0"/>
          </a:p>
        </p:txBody>
      </p:sp>
      <p:sp>
        <p:nvSpPr>
          <p:cNvPr id="118804" name="Line 47"/>
          <p:cNvSpPr>
            <a:spLocks noChangeShapeType="1"/>
          </p:cNvSpPr>
          <p:nvPr/>
        </p:nvSpPr>
        <p:spPr bwMode="auto">
          <a:xfrm flipV="1">
            <a:off x="2133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18805" name="Text Box 48"/>
          <p:cNvSpPr txBox="1">
            <a:spLocks noChangeArrowheads="1"/>
          </p:cNvSpPr>
          <p:nvPr/>
        </p:nvSpPr>
        <p:spPr bwMode="auto">
          <a:xfrm>
            <a:off x="2286000" y="2681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/>
              <a:t>1</a:t>
            </a:r>
            <a:endParaRPr lang="en-US" sz="2400" b="0"/>
          </a:p>
        </p:txBody>
      </p:sp>
      <p:graphicFrame>
        <p:nvGraphicFramePr>
          <p:cNvPr id="2511921" name="Group 49"/>
          <p:cNvGraphicFramePr>
            <a:graphicFrameLocks noGrp="1"/>
          </p:cNvGraphicFramePr>
          <p:nvPr>
            <p:ph idx="1"/>
          </p:nvPr>
        </p:nvGraphicFramePr>
        <p:xfrm>
          <a:off x="3657600" y="1719263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8828" name="Text Box 71"/>
          <p:cNvSpPr txBox="1">
            <a:spLocks noChangeArrowheads="1"/>
          </p:cNvSpPr>
          <p:nvPr/>
        </p:nvSpPr>
        <p:spPr bwMode="auto">
          <a:xfrm>
            <a:off x="3560763" y="1371600"/>
            <a:ext cx="8588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A</a:t>
            </a:r>
          </a:p>
        </p:txBody>
      </p:sp>
      <p:sp>
        <p:nvSpPr>
          <p:cNvPr id="118829" name="Text Box 71"/>
          <p:cNvSpPr txBox="1">
            <a:spLocks noChangeArrowheads="1"/>
          </p:cNvSpPr>
          <p:nvPr/>
        </p:nvSpPr>
        <p:spPr bwMode="auto">
          <a:xfrm>
            <a:off x="6151563" y="1400175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B</a:t>
            </a:r>
          </a:p>
        </p:txBody>
      </p:sp>
      <p:sp>
        <p:nvSpPr>
          <p:cNvPr id="118830" name="Text Box 71"/>
          <p:cNvSpPr txBox="1">
            <a:spLocks noChangeArrowheads="1"/>
          </p:cNvSpPr>
          <p:nvPr/>
        </p:nvSpPr>
        <p:spPr bwMode="auto">
          <a:xfrm>
            <a:off x="35814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C</a:t>
            </a:r>
          </a:p>
        </p:txBody>
      </p:sp>
      <p:graphicFrame>
        <p:nvGraphicFramePr>
          <p:cNvPr id="65" name="Group 49"/>
          <p:cNvGraphicFramePr>
            <a:graphicFrameLocks noGrp="1"/>
          </p:cNvGraphicFramePr>
          <p:nvPr/>
        </p:nvGraphicFramePr>
        <p:xfrm>
          <a:off x="3657600" y="4567238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3 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18858" name="Text Box 71"/>
          <p:cNvSpPr txBox="1">
            <a:spLocks noChangeArrowheads="1"/>
          </p:cNvSpPr>
          <p:nvPr/>
        </p:nvSpPr>
        <p:spPr bwMode="auto">
          <a:xfrm>
            <a:off x="61722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D</a:t>
            </a:r>
          </a:p>
        </p:txBody>
      </p:sp>
      <p:graphicFrame>
        <p:nvGraphicFramePr>
          <p:cNvPr id="71" name="Group 49"/>
          <p:cNvGraphicFramePr>
            <a:graphicFrameLocks noGrp="1"/>
          </p:cNvGraphicFramePr>
          <p:nvPr/>
        </p:nvGraphicFramePr>
        <p:xfrm>
          <a:off x="6248400" y="4567238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18881" name="Line 141"/>
          <p:cNvSpPr>
            <a:spLocks noChangeShapeType="1"/>
          </p:cNvSpPr>
          <p:nvPr/>
        </p:nvSpPr>
        <p:spPr bwMode="auto">
          <a:xfrm flipH="1" flipV="1">
            <a:off x="5486400" y="2362200"/>
            <a:ext cx="762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aphicFrame>
        <p:nvGraphicFramePr>
          <p:cNvPr id="66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91905"/>
              </p:ext>
            </p:extLst>
          </p:nvPr>
        </p:nvGraphicFramePr>
        <p:xfrm>
          <a:off x="6248400" y="1704975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909" name="Text Box 144"/>
          <p:cNvSpPr txBox="1">
            <a:spLocks noChangeArrowheads="1"/>
          </p:cNvSpPr>
          <p:nvPr/>
        </p:nvSpPr>
        <p:spPr bwMode="auto">
          <a:xfrm>
            <a:off x="-76200" y="4292600"/>
            <a:ext cx="37830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buFontTx/>
              <a:buAutoNum type="arabicPlain" startAt="7"/>
            </a:pPr>
            <a:r>
              <a:rPr lang="en-US" sz="1800" i="1" dirty="0">
                <a:latin typeface="Arial" charset="0"/>
              </a:rPr>
              <a:t>loop:</a:t>
            </a:r>
          </a:p>
          <a:p>
            <a:pPr algn="l"/>
            <a:r>
              <a:rPr lang="en-US" sz="1800" i="1" dirty="0">
                <a:latin typeface="Arial" charset="0"/>
              </a:rPr>
              <a:t>    </a:t>
            </a:r>
            <a:r>
              <a:rPr lang="en-US" sz="1800" b="0" i="1" dirty="0">
                <a:latin typeface="Arial" charset="0"/>
              </a:rPr>
              <a:t> …</a:t>
            </a:r>
          </a:p>
          <a:p>
            <a:pPr algn="l"/>
            <a:r>
              <a:rPr lang="en-US" sz="1800" b="0" dirty="0">
                <a:latin typeface="Arial" charset="0"/>
              </a:rPr>
              <a:t>13   </a:t>
            </a:r>
            <a:r>
              <a:rPr lang="en-US" sz="1800" dirty="0">
                <a:latin typeface="Arial" charset="0"/>
              </a:rPr>
              <a:t>else if</a:t>
            </a:r>
            <a:r>
              <a:rPr lang="en-US" sz="1800" b="0" dirty="0">
                <a:latin typeface="Arial" charset="0"/>
              </a:rPr>
              <a:t> (update D(</a:t>
            </a:r>
            <a:r>
              <a:rPr lang="en-US" sz="1800" b="0" i="1" dirty="0">
                <a:latin typeface="Arial" charset="0"/>
              </a:rPr>
              <a:t>B, Y</a:t>
            </a:r>
            <a:r>
              <a:rPr lang="en-US" sz="1800" b="0" dirty="0">
                <a:latin typeface="Arial" charset="0"/>
              </a:rPr>
              <a:t>) from </a:t>
            </a:r>
            <a:r>
              <a:rPr lang="en-US" sz="1800" b="0" i="1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) </a:t>
            </a:r>
          </a:p>
          <a:p>
            <a:pPr algn="l"/>
            <a:r>
              <a:rPr lang="en-US" sz="1800" b="0" dirty="0">
                <a:latin typeface="Arial" charset="0"/>
              </a:rPr>
              <a:t>14     D</a:t>
            </a:r>
            <a:r>
              <a:rPr lang="en-US" sz="1800" b="0" baseline="-25000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(</a:t>
            </a:r>
            <a:r>
              <a:rPr lang="en-US" sz="1800" b="0" i="1" dirty="0">
                <a:latin typeface="Arial" charset="0"/>
              </a:rPr>
              <a:t>B,Y</a:t>
            </a:r>
            <a:r>
              <a:rPr lang="en-US" sz="1800" b="0" dirty="0">
                <a:latin typeface="Arial" charset="0"/>
              </a:rPr>
              <a:t>) = D</a:t>
            </a:r>
            <a:r>
              <a:rPr lang="en-US" sz="1800" b="0" baseline="-25000" dirty="0">
                <a:latin typeface="Arial" charset="0"/>
              </a:rPr>
              <a:t>A</a:t>
            </a:r>
            <a:r>
              <a:rPr lang="en-US" sz="1800" b="0" dirty="0">
                <a:latin typeface="Arial" charset="0"/>
              </a:rPr>
              <a:t>(</a:t>
            </a:r>
            <a:r>
              <a:rPr lang="en-US" sz="1800" b="0" i="1" dirty="0">
                <a:latin typeface="Arial" charset="0"/>
              </a:rPr>
              <a:t>B,A</a:t>
            </a:r>
            <a:r>
              <a:rPr lang="en-US" sz="1800" b="0" dirty="0">
                <a:latin typeface="Arial" charset="0"/>
              </a:rPr>
              <a:t>) + D(</a:t>
            </a:r>
            <a:r>
              <a:rPr lang="en-US" sz="1800" b="0" i="1" dirty="0">
                <a:latin typeface="Arial" charset="0"/>
              </a:rPr>
              <a:t>A, Y</a:t>
            </a:r>
            <a:r>
              <a:rPr lang="en-US" sz="1800" b="0" dirty="0">
                <a:latin typeface="Arial" charset="0"/>
              </a:rPr>
              <a:t>);</a:t>
            </a:r>
          </a:p>
          <a:p>
            <a:pPr algn="l"/>
            <a:r>
              <a:rPr lang="en-US" sz="1800" b="0" dirty="0">
                <a:latin typeface="Arial" charset="0"/>
              </a:rPr>
              <a:t>15   </a:t>
            </a:r>
            <a:r>
              <a:rPr lang="en-US" sz="1800" dirty="0">
                <a:latin typeface="Arial" charset="0"/>
              </a:rPr>
              <a:t>if</a:t>
            </a:r>
            <a:r>
              <a:rPr lang="en-US" sz="1800" b="0" dirty="0">
                <a:latin typeface="Arial" charset="0"/>
              </a:rPr>
              <a:t> (new min. for destination Y)</a:t>
            </a:r>
          </a:p>
          <a:p>
            <a:pPr algn="l"/>
            <a:r>
              <a:rPr lang="en-US" sz="1800" b="0" dirty="0">
                <a:latin typeface="Arial" charset="0"/>
              </a:rPr>
              <a:t>16     </a:t>
            </a:r>
            <a:r>
              <a:rPr lang="en-US" sz="1800" dirty="0">
                <a:latin typeface="Arial" charset="0"/>
              </a:rPr>
              <a:t>send</a:t>
            </a:r>
            <a:r>
              <a:rPr lang="en-US" sz="1800" b="0" dirty="0">
                <a:latin typeface="Arial" charset="0"/>
              </a:rPr>
              <a:t> D(</a:t>
            </a:r>
            <a:r>
              <a:rPr lang="en-US" sz="1800" b="0" i="1" dirty="0">
                <a:latin typeface="Arial" charset="0"/>
              </a:rPr>
              <a:t>B, Y</a:t>
            </a:r>
            <a:r>
              <a:rPr lang="en-US" sz="1800" b="0" dirty="0">
                <a:latin typeface="Arial" charset="0"/>
              </a:rPr>
              <a:t>) to all neighbors </a:t>
            </a:r>
          </a:p>
          <a:p>
            <a:pPr algn="l"/>
            <a:r>
              <a:rPr lang="en-US" sz="1800" b="0" dirty="0">
                <a:latin typeface="Arial" charset="0"/>
              </a:rPr>
              <a:t>17  </a:t>
            </a:r>
            <a:r>
              <a:rPr lang="en-US" sz="1800" dirty="0">
                <a:latin typeface="Arial" charset="0"/>
              </a:rPr>
              <a:t>forever</a:t>
            </a:r>
            <a:r>
              <a:rPr lang="en-US" sz="1800" b="0" dirty="0">
                <a:latin typeface="Arial" charset="0"/>
              </a:rPr>
              <a:t> </a:t>
            </a:r>
          </a:p>
        </p:txBody>
      </p:sp>
      <p:sp>
        <p:nvSpPr>
          <p:cNvPr id="118910" name="TextBox 69"/>
          <p:cNvSpPr txBox="1">
            <a:spLocks noChangeArrowheads="1"/>
          </p:cNvSpPr>
          <p:nvPr/>
        </p:nvSpPr>
        <p:spPr bwMode="auto">
          <a:xfrm>
            <a:off x="4602163" y="3429000"/>
            <a:ext cx="438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b="0">
                <a:latin typeface="Arial" charset="0"/>
              </a:rPr>
              <a:t>D</a:t>
            </a:r>
            <a:r>
              <a:rPr lang="en-US" sz="1800" b="0" baseline="-25000">
                <a:latin typeface="Arial" charset="0"/>
              </a:rPr>
              <a:t>A</a:t>
            </a:r>
            <a:r>
              <a:rPr lang="en-US" sz="1800" b="0">
                <a:latin typeface="Arial" charset="0"/>
              </a:rPr>
              <a:t>(B, C) = D</a:t>
            </a:r>
            <a:r>
              <a:rPr lang="en-US" sz="1800" b="0" baseline="-25000">
                <a:latin typeface="Arial" charset="0"/>
              </a:rPr>
              <a:t>A</a:t>
            </a:r>
            <a:r>
              <a:rPr lang="en-US" sz="1800" b="0">
                <a:latin typeface="Arial" charset="0"/>
              </a:rPr>
              <a:t>(B,A) + D(A, C)  = 2 + 3 = 5</a:t>
            </a:r>
          </a:p>
        </p:txBody>
      </p:sp>
      <p:sp>
        <p:nvSpPr>
          <p:cNvPr id="118911" name="TextBox 74"/>
          <p:cNvSpPr txBox="1">
            <a:spLocks noChangeArrowheads="1"/>
          </p:cNvSpPr>
          <p:nvPr/>
        </p:nvSpPr>
        <p:spPr bwMode="auto">
          <a:xfrm>
            <a:off x="4572000" y="3821113"/>
            <a:ext cx="438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 b="0">
                <a:latin typeface="Arial" charset="0"/>
              </a:rPr>
              <a:t>D</a:t>
            </a:r>
            <a:r>
              <a:rPr lang="en-US" sz="1800" b="0" baseline="-25000">
                <a:latin typeface="Arial" charset="0"/>
              </a:rPr>
              <a:t>A</a:t>
            </a:r>
            <a:r>
              <a:rPr lang="en-US" sz="1800" b="0">
                <a:latin typeface="Arial" charset="0"/>
              </a:rPr>
              <a:t>(B, D) = D</a:t>
            </a:r>
            <a:r>
              <a:rPr lang="en-US" sz="1800" b="0" baseline="-25000">
                <a:latin typeface="Arial" charset="0"/>
              </a:rPr>
              <a:t>A</a:t>
            </a:r>
            <a:r>
              <a:rPr lang="en-US" sz="1800" b="0">
                <a:latin typeface="Arial" charset="0"/>
              </a:rPr>
              <a:t>(B,A) + D(A, D)  = 2 + 5 = 7</a:t>
            </a:r>
          </a:p>
        </p:txBody>
      </p:sp>
      <p:sp>
        <p:nvSpPr>
          <p:cNvPr id="61" name="AutoShape 11"/>
          <p:cNvSpPr>
            <a:spLocks noChangeArrowheads="1"/>
          </p:cNvSpPr>
          <p:nvPr/>
        </p:nvSpPr>
        <p:spPr bwMode="auto">
          <a:xfrm>
            <a:off x="2895600" y="304800"/>
            <a:ext cx="5410200" cy="838200"/>
          </a:xfrm>
          <a:prstGeom prst="wedgeRoundRectCallout">
            <a:avLst>
              <a:gd name="adj1" fmla="val 26483"/>
              <a:gd name="adj2" fmla="val 209719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Where does this 5 come from?</a:t>
            </a:r>
            <a:endParaRPr lang="en-US" sz="2800" dirty="0">
              <a:latin typeface="+mn-lt"/>
            </a:endParaRPr>
          </a:p>
        </p:txBody>
      </p:sp>
      <p:sp>
        <p:nvSpPr>
          <p:cNvPr id="62" name="AutoShape 11"/>
          <p:cNvSpPr>
            <a:spLocks noChangeArrowheads="1"/>
          </p:cNvSpPr>
          <p:nvPr/>
        </p:nvSpPr>
        <p:spPr bwMode="auto">
          <a:xfrm>
            <a:off x="2895600" y="304800"/>
            <a:ext cx="5410200" cy="838200"/>
          </a:xfrm>
          <a:prstGeom prst="wedgeRoundRectCallout">
            <a:avLst>
              <a:gd name="adj1" fmla="val 25309"/>
              <a:gd name="adj2" fmla="val 256689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Where does this 7 come from?</a:t>
            </a:r>
            <a:endParaRPr lang="en-US" sz="2800" dirty="0">
              <a:latin typeface="+mn-lt"/>
            </a:endParaRPr>
          </a:p>
        </p:txBody>
      </p:sp>
      <p:sp>
        <p:nvSpPr>
          <p:cNvPr id="63" name="AutoShape 11"/>
          <p:cNvSpPr>
            <a:spLocks noChangeArrowheads="1"/>
          </p:cNvSpPr>
          <p:nvPr/>
        </p:nvSpPr>
        <p:spPr bwMode="auto">
          <a:xfrm>
            <a:off x="2895600" y="304800"/>
            <a:ext cx="5410200" cy="838200"/>
          </a:xfrm>
          <a:prstGeom prst="wedgeRoundRectCallout">
            <a:avLst>
              <a:gd name="adj1" fmla="val 25309"/>
              <a:gd name="adj2" fmla="val 256689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What harm does this cause?</a:t>
            </a:r>
            <a:endParaRPr lang="en-US" sz="2800" dirty="0">
              <a:latin typeface="+mn-lt"/>
            </a:endParaRPr>
          </a:p>
        </p:txBody>
      </p:sp>
      <p:sp>
        <p:nvSpPr>
          <p:cNvPr id="64" name="AutoShape 11"/>
          <p:cNvSpPr>
            <a:spLocks noChangeArrowheads="1"/>
          </p:cNvSpPr>
          <p:nvPr/>
        </p:nvSpPr>
        <p:spPr bwMode="auto">
          <a:xfrm>
            <a:off x="2895600" y="304800"/>
            <a:ext cx="5410200" cy="838200"/>
          </a:xfrm>
          <a:prstGeom prst="wedgeRoundRectCallout">
            <a:avLst>
              <a:gd name="adj1" fmla="val 25309"/>
              <a:gd name="adj2" fmla="val 256689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How could we fix this?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222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Freeform 2"/>
          <p:cNvSpPr>
            <a:spLocks/>
          </p:cNvSpPr>
          <p:nvPr/>
        </p:nvSpPr>
        <p:spPr bwMode="auto">
          <a:xfrm>
            <a:off x="304800" y="1981200"/>
            <a:ext cx="2895600" cy="1447800"/>
          </a:xfrm>
          <a:custGeom>
            <a:avLst/>
            <a:gdLst>
              <a:gd name="T0" fmla="*/ 0 w 1824"/>
              <a:gd name="T1" fmla="*/ 2147483647 h 912"/>
              <a:gd name="T2" fmla="*/ 0 w 1824"/>
              <a:gd name="T3" fmla="*/ 2147483647 h 912"/>
              <a:gd name="T4" fmla="*/ 2147483647 w 1824"/>
              <a:gd name="T5" fmla="*/ 2147483647 h 912"/>
              <a:gd name="T6" fmla="*/ 2147483647 w 1824"/>
              <a:gd name="T7" fmla="*/ 2147483647 h 912"/>
              <a:gd name="T8" fmla="*/ 2147483647 w 1824"/>
              <a:gd name="T9" fmla="*/ 2147483647 h 912"/>
              <a:gd name="T10" fmla="*/ 2147483647 w 1824"/>
              <a:gd name="T11" fmla="*/ 0 h 912"/>
              <a:gd name="T12" fmla="*/ 2147483647 w 1824"/>
              <a:gd name="T13" fmla="*/ 2147483647 h 912"/>
              <a:gd name="T14" fmla="*/ 2147483647 w 1824"/>
              <a:gd name="T15" fmla="*/ 2147483647 h 912"/>
              <a:gd name="T16" fmla="*/ 2147483647 w 1824"/>
              <a:gd name="T17" fmla="*/ 2147483647 h 912"/>
              <a:gd name="T18" fmla="*/ 2147483647 w 1824"/>
              <a:gd name="T19" fmla="*/ 2147483647 h 912"/>
              <a:gd name="T20" fmla="*/ 2147483647 w 1824"/>
              <a:gd name="T21" fmla="*/ 2147483647 h 912"/>
              <a:gd name="T22" fmla="*/ 2147483647 w 1824"/>
              <a:gd name="T23" fmla="*/ 2147483647 h 912"/>
              <a:gd name="T24" fmla="*/ 2147483647 w 1824"/>
              <a:gd name="T25" fmla="*/ 2147483647 h 912"/>
              <a:gd name="T26" fmla="*/ 2147483647 w 1824"/>
              <a:gd name="T27" fmla="*/ 2147483647 h 912"/>
              <a:gd name="T28" fmla="*/ 0 w 1824"/>
              <a:gd name="T29" fmla="*/ 2147483647 h 9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24"/>
              <a:gd name="T46" fmla="*/ 0 h 912"/>
              <a:gd name="T47" fmla="*/ 1824 w 1824"/>
              <a:gd name="T48" fmla="*/ 912 h 9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24" h="912">
                <a:moveTo>
                  <a:pt x="0" y="720"/>
                </a:moveTo>
                <a:lnTo>
                  <a:pt x="0" y="528"/>
                </a:lnTo>
                <a:lnTo>
                  <a:pt x="192" y="336"/>
                </a:lnTo>
                <a:lnTo>
                  <a:pt x="432" y="96"/>
                </a:lnTo>
                <a:lnTo>
                  <a:pt x="864" y="96"/>
                </a:lnTo>
                <a:lnTo>
                  <a:pt x="1344" y="0"/>
                </a:lnTo>
                <a:lnTo>
                  <a:pt x="1728" y="144"/>
                </a:lnTo>
                <a:lnTo>
                  <a:pt x="1824" y="336"/>
                </a:lnTo>
                <a:lnTo>
                  <a:pt x="1776" y="480"/>
                </a:lnTo>
                <a:lnTo>
                  <a:pt x="1680" y="768"/>
                </a:lnTo>
                <a:lnTo>
                  <a:pt x="1392" y="864"/>
                </a:lnTo>
                <a:lnTo>
                  <a:pt x="912" y="912"/>
                </a:lnTo>
                <a:lnTo>
                  <a:pt x="672" y="864"/>
                </a:lnTo>
                <a:lnTo>
                  <a:pt x="288" y="912"/>
                </a:lnTo>
                <a:lnTo>
                  <a:pt x="0" y="7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End of 2</a:t>
            </a:r>
            <a:r>
              <a:rPr lang="en-US" baseline="30000" dirty="0">
                <a:latin typeface="Helvetica" charset="0"/>
                <a:ea typeface="ＭＳ Ｐゴシック" charset="0"/>
                <a:cs typeface="ＭＳ Ｐゴシック" charset="0"/>
              </a:rPr>
              <a:t>nd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Full Exchange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0835" name="Freeform 4"/>
          <p:cNvSpPr>
            <a:spLocks/>
          </p:cNvSpPr>
          <p:nvPr/>
        </p:nvSpPr>
        <p:spPr bwMode="auto">
          <a:xfrm>
            <a:off x="838200" y="2609850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6" name="Oval 5"/>
          <p:cNvSpPr>
            <a:spLocks noChangeArrowheads="1"/>
          </p:cNvSpPr>
          <p:nvPr/>
        </p:nvSpPr>
        <p:spPr bwMode="auto">
          <a:xfrm>
            <a:off x="425450" y="298450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37" name="Line 6"/>
          <p:cNvSpPr>
            <a:spLocks noChangeShapeType="1"/>
          </p:cNvSpPr>
          <p:nvPr/>
        </p:nvSpPr>
        <p:spPr bwMode="auto">
          <a:xfrm>
            <a:off x="425450" y="297338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Line 7"/>
          <p:cNvSpPr>
            <a:spLocks noChangeShapeType="1"/>
          </p:cNvSpPr>
          <p:nvPr/>
        </p:nvSpPr>
        <p:spPr bwMode="auto">
          <a:xfrm>
            <a:off x="922338" y="297338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Rectangle 8"/>
          <p:cNvSpPr>
            <a:spLocks noChangeArrowheads="1"/>
          </p:cNvSpPr>
          <p:nvPr/>
        </p:nvSpPr>
        <p:spPr bwMode="auto">
          <a:xfrm>
            <a:off x="425450" y="297338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120840" name="Oval 9"/>
          <p:cNvSpPr>
            <a:spLocks noChangeArrowheads="1"/>
          </p:cNvSpPr>
          <p:nvPr/>
        </p:nvSpPr>
        <p:spPr bwMode="auto">
          <a:xfrm>
            <a:off x="420688" y="287972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Freeform 10"/>
          <p:cNvSpPr>
            <a:spLocks/>
          </p:cNvSpPr>
          <p:nvPr/>
        </p:nvSpPr>
        <p:spPr bwMode="auto">
          <a:xfrm>
            <a:off x="1481138" y="2609850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2" name="Freeform 11"/>
          <p:cNvSpPr>
            <a:spLocks/>
          </p:cNvSpPr>
          <p:nvPr/>
        </p:nvSpPr>
        <p:spPr bwMode="auto">
          <a:xfrm>
            <a:off x="928688" y="302895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843" name="Group 12"/>
          <p:cNvGrpSpPr>
            <a:grpSpLocks/>
          </p:cNvGrpSpPr>
          <p:nvPr/>
        </p:nvGrpSpPr>
        <p:grpSpPr bwMode="auto">
          <a:xfrm>
            <a:off x="487363" y="2797175"/>
            <a:ext cx="354012" cy="396875"/>
            <a:chOff x="2945" y="2425"/>
            <a:chExt cx="224" cy="250"/>
          </a:xfrm>
        </p:grpSpPr>
        <p:sp>
          <p:nvSpPr>
            <p:cNvPr id="120987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88" name="Text Box 14"/>
            <p:cNvSpPr txBox="1">
              <a:spLocks noChangeArrowheads="1"/>
            </p:cNvSpPr>
            <p:nvPr/>
          </p:nvSpPr>
          <p:spPr bwMode="auto">
            <a:xfrm>
              <a:off x="2945" y="242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/>
                <a:t>A</a:t>
              </a:r>
              <a:endParaRPr lang="en-US" sz="2400" b="0"/>
            </a:p>
          </p:txBody>
        </p:sp>
      </p:grpSp>
      <p:grpSp>
        <p:nvGrpSpPr>
          <p:cNvPr id="120844" name="Group 15"/>
          <p:cNvGrpSpPr>
            <a:grpSpLocks/>
          </p:cNvGrpSpPr>
          <p:nvPr/>
        </p:nvGrpSpPr>
        <p:grpSpPr bwMode="auto">
          <a:xfrm>
            <a:off x="1762125" y="2816225"/>
            <a:ext cx="501650" cy="396875"/>
            <a:chOff x="1740" y="2302"/>
            <a:chExt cx="316" cy="250"/>
          </a:xfrm>
        </p:grpSpPr>
        <p:sp>
          <p:nvSpPr>
            <p:cNvPr id="120979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80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81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82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20983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0984" name="Group 21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20985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86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C</a:t>
                </a:r>
                <a:endParaRPr lang="en-US" sz="2400" b="0"/>
              </a:p>
            </p:txBody>
          </p:sp>
        </p:grpSp>
      </p:grpSp>
      <p:sp>
        <p:nvSpPr>
          <p:cNvPr id="120845" name="Text Box 24"/>
          <p:cNvSpPr txBox="1">
            <a:spLocks noChangeArrowheads="1"/>
          </p:cNvSpPr>
          <p:nvPr/>
        </p:nvSpPr>
        <p:spPr bwMode="auto">
          <a:xfrm>
            <a:off x="1593850" y="2528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1</a:t>
            </a:r>
            <a:endParaRPr lang="en-US" sz="2400" b="0"/>
          </a:p>
        </p:txBody>
      </p:sp>
      <p:sp>
        <p:nvSpPr>
          <p:cNvPr id="120846" name="Text Box 25"/>
          <p:cNvSpPr txBox="1">
            <a:spLocks noChangeArrowheads="1"/>
          </p:cNvSpPr>
          <p:nvPr/>
        </p:nvSpPr>
        <p:spPr bwMode="auto">
          <a:xfrm>
            <a:off x="758825" y="24796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2</a:t>
            </a:r>
            <a:endParaRPr lang="en-US" sz="2400" b="0"/>
          </a:p>
        </p:txBody>
      </p:sp>
      <p:sp>
        <p:nvSpPr>
          <p:cNvPr id="120847" name="Text Box 26"/>
          <p:cNvSpPr txBox="1">
            <a:spLocks noChangeArrowheads="1"/>
          </p:cNvSpPr>
          <p:nvPr/>
        </p:nvSpPr>
        <p:spPr bwMode="auto">
          <a:xfrm>
            <a:off x="1211263" y="3008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7</a:t>
            </a:r>
            <a:endParaRPr lang="en-US" sz="2400" b="0"/>
          </a:p>
        </p:txBody>
      </p:sp>
      <p:grpSp>
        <p:nvGrpSpPr>
          <p:cNvPr id="120848" name="Group 27"/>
          <p:cNvGrpSpPr>
            <a:grpSpLocks/>
          </p:cNvGrpSpPr>
          <p:nvPr/>
        </p:nvGrpSpPr>
        <p:grpSpPr bwMode="auto">
          <a:xfrm>
            <a:off x="1095375" y="2301875"/>
            <a:ext cx="501650" cy="396875"/>
            <a:chOff x="1740" y="2302"/>
            <a:chExt cx="316" cy="250"/>
          </a:xfrm>
        </p:grpSpPr>
        <p:sp>
          <p:nvSpPr>
            <p:cNvPr id="120971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72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73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74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20975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0976" name="Group 33"/>
            <p:cNvGrpSpPr>
              <a:grpSpLocks/>
            </p:cNvGrpSpPr>
            <p:nvPr/>
          </p:nvGrpSpPr>
          <p:grpSpPr bwMode="auto">
            <a:xfrm>
              <a:off x="1790" y="2302"/>
              <a:ext cx="223" cy="250"/>
              <a:chOff x="2944" y="2425"/>
              <a:chExt cx="227" cy="250"/>
            </a:xfrm>
          </p:grpSpPr>
          <p:sp>
            <p:nvSpPr>
              <p:cNvPr id="120977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78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B</a:t>
                </a:r>
                <a:endParaRPr lang="en-US" sz="2400" b="0"/>
              </a:p>
            </p:txBody>
          </p:sp>
        </p:grpSp>
      </p:grpSp>
      <p:grpSp>
        <p:nvGrpSpPr>
          <p:cNvPr id="120849" name="Group 36"/>
          <p:cNvGrpSpPr>
            <a:grpSpLocks/>
          </p:cNvGrpSpPr>
          <p:nvPr/>
        </p:nvGrpSpPr>
        <p:grpSpPr bwMode="auto">
          <a:xfrm>
            <a:off x="2438400" y="2270125"/>
            <a:ext cx="501650" cy="396875"/>
            <a:chOff x="1740" y="2302"/>
            <a:chExt cx="316" cy="250"/>
          </a:xfrm>
        </p:grpSpPr>
        <p:sp>
          <p:nvSpPr>
            <p:cNvPr id="120963" name="Oval 3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64" name="Line 3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65" name="Line 3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66" name="Rectangle 4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20967" name="Oval 4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0968" name="Group 42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20969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970" name="Text Box 44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D</a:t>
                </a:r>
                <a:endParaRPr lang="en-US" sz="2400" b="0"/>
              </a:p>
            </p:txBody>
          </p:sp>
        </p:grpSp>
      </p:grpSp>
      <p:sp>
        <p:nvSpPr>
          <p:cNvPr id="120850" name="Freeform 45"/>
          <p:cNvSpPr>
            <a:spLocks/>
          </p:cNvSpPr>
          <p:nvPr/>
        </p:nvSpPr>
        <p:spPr bwMode="auto">
          <a:xfrm>
            <a:off x="1581150" y="251460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1" name="Text Box 46"/>
          <p:cNvSpPr txBox="1">
            <a:spLocks noChangeArrowheads="1"/>
          </p:cNvSpPr>
          <p:nvPr/>
        </p:nvSpPr>
        <p:spPr bwMode="auto">
          <a:xfrm>
            <a:off x="1822450" y="2224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3</a:t>
            </a:r>
            <a:endParaRPr lang="en-US" sz="2400" b="0"/>
          </a:p>
        </p:txBody>
      </p:sp>
      <p:sp>
        <p:nvSpPr>
          <p:cNvPr id="120852" name="Line 47"/>
          <p:cNvSpPr>
            <a:spLocks noChangeShapeType="1"/>
          </p:cNvSpPr>
          <p:nvPr/>
        </p:nvSpPr>
        <p:spPr bwMode="auto">
          <a:xfrm flipV="1">
            <a:off x="2133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0853" name="Text Box 48"/>
          <p:cNvSpPr txBox="1">
            <a:spLocks noChangeArrowheads="1"/>
          </p:cNvSpPr>
          <p:nvPr/>
        </p:nvSpPr>
        <p:spPr bwMode="auto">
          <a:xfrm>
            <a:off x="2286000" y="2681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/>
              <a:t>1</a:t>
            </a:r>
            <a:endParaRPr lang="en-US" sz="2400" b="0"/>
          </a:p>
        </p:txBody>
      </p:sp>
      <p:graphicFrame>
        <p:nvGraphicFramePr>
          <p:cNvPr id="2511921" name="Group 49"/>
          <p:cNvGraphicFramePr>
            <a:graphicFrameLocks noGrp="1"/>
          </p:cNvGraphicFramePr>
          <p:nvPr>
            <p:ph idx="1"/>
          </p:nvPr>
        </p:nvGraphicFramePr>
        <p:xfrm>
          <a:off x="3657600" y="1719263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0876" name="Text Box 71"/>
          <p:cNvSpPr txBox="1">
            <a:spLocks noChangeArrowheads="1"/>
          </p:cNvSpPr>
          <p:nvPr/>
        </p:nvSpPr>
        <p:spPr bwMode="auto">
          <a:xfrm>
            <a:off x="3560763" y="1371600"/>
            <a:ext cx="8588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A</a:t>
            </a:r>
          </a:p>
        </p:txBody>
      </p:sp>
      <p:graphicFrame>
        <p:nvGraphicFramePr>
          <p:cNvPr id="61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836247"/>
              </p:ext>
            </p:extLst>
          </p:nvPr>
        </p:nvGraphicFramePr>
        <p:xfrm>
          <a:off x="6248400" y="1704975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0904" name="Text Box 71"/>
          <p:cNvSpPr txBox="1">
            <a:spLocks noChangeArrowheads="1"/>
          </p:cNvSpPr>
          <p:nvPr/>
        </p:nvSpPr>
        <p:spPr bwMode="auto">
          <a:xfrm>
            <a:off x="6151563" y="1400175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B</a:t>
            </a:r>
          </a:p>
        </p:txBody>
      </p:sp>
      <p:sp>
        <p:nvSpPr>
          <p:cNvPr id="120905" name="Text Box 71"/>
          <p:cNvSpPr txBox="1">
            <a:spLocks noChangeArrowheads="1"/>
          </p:cNvSpPr>
          <p:nvPr/>
        </p:nvSpPr>
        <p:spPr bwMode="auto">
          <a:xfrm>
            <a:off x="35814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C</a:t>
            </a:r>
          </a:p>
        </p:txBody>
      </p:sp>
      <p:graphicFrame>
        <p:nvGraphicFramePr>
          <p:cNvPr id="6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91003"/>
              </p:ext>
            </p:extLst>
          </p:nvPr>
        </p:nvGraphicFramePr>
        <p:xfrm>
          <a:off x="3657600" y="4567238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3 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20933" name="Text Box 71"/>
          <p:cNvSpPr txBox="1">
            <a:spLocks noChangeArrowheads="1"/>
          </p:cNvSpPr>
          <p:nvPr/>
        </p:nvSpPr>
        <p:spPr bwMode="auto">
          <a:xfrm>
            <a:off x="61722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D</a:t>
            </a:r>
          </a:p>
        </p:txBody>
      </p:sp>
      <p:sp>
        <p:nvSpPr>
          <p:cNvPr id="120934" name="Line 141"/>
          <p:cNvSpPr>
            <a:spLocks noChangeShapeType="1"/>
          </p:cNvSpPr>
          <p:nvPr/>
        </p:nvSpPr>
        <p:spPr bwMode="auto">
          <a:xfrm flipH="1">
            <a:off x="5486400" y="2514600"/>
            <a:ext cx="685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aphicFrame>
        <p:nvGraphicFramePr>
          <p:cNvPr id="71" name="Group 49"/>
          <p:cNvGraphicFramePr>
            <a:graphicFrameLocks noGrp="1"/>
          </p:cNvGraphicFramePr>
          <p:nvPr/>
        </p:nvGraphicFramePr>
        <p:xfrm>
          <a:off x="6248400" y="4567238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20957" name="Line 141"/>
          <p:cNvSpPr>
            <a:spLocks noChangeShapeType="1"/>
          </p:cNvSpPr>
          <p:nvPr/>
        </p:nvSpPr>
        <p:spPr bwMode="auto">
          <a:xfrm flipH="1">
            <a:off x="4800600" y="3429000"/>
            <a:ext cx="0" cy="914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0958" name="Line 141"/>
          <p:cNvSpPr>
            <a:spLocks noChangeShapeType="1"/>
          </p:cNvSpPr>
          <p:nvPr/>
        </p:nvSpPr>
        <p:spPr bwMode="auto">
          <a:xfrm flipH="1">
            <a:off x="7162800" y="3429000"/>
            <a:ext cx="0" cy="914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0959" name="Line 141"/>
          <p:cNvSpPr>
            <a:spLocks noChangeShapeType="1"/>
          </p:cNvSpPr>
          <p:nvPr/>
        </p:nvSpPr>
        <p:spPr bwMode="auto">
          <a:xfrm>
            <a:off x="5638800" y="3352800"/>
            <a:ext cx="9144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0960" name="Line 141"/>
          <p:cNvSpPr>
            <a:spLocks noChangeShapeType="1"/>
          </p:cNvSpPr>
          <p:nvPr/>
        </p:nvSpPr>
        <p:spPr bwMode="auto">
          <a:xfrm flipH="1">
            <a:off x="5562600" y="3352800"/>
            <a:ext cx="9906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0961" name="Line 141"/>
          <p:cNvSpPr>
            <a:spLocks noChangeShapeType="1"/>
          </p:cNvSpPr>
          <p:nvPr/>
        </p:nvSpPr>
        <p:spPr bwMode="auto">
          <a:xfrm flipH="1">
            <a:off x="5867400" y="5257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7" name="Text Box 143"/>
          <p:cNvSpPr txBox="1">
            <a:spLocks noChangeArrowheads="1"/>
          </p:cNvSpPr>
          <p:nvPr/>
        </p:nvSpPr>
        <p:spPr bwMode="auto">
          <a:xfrm>
            <a:off x="0" y="4449763"/>
            <a:ext cx="3505200" cy="1570037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 i="1" dirty="0" smtClean="0">
                <a:latin typeface="Times New Roman" charset="0"/>
              </a:rPr>
              <a:t>End of 2</a:t>
            </a:r>
            <a:r>
              <a:rPr lang="en-US" sz="3200" b="0" i="1" baseline="30000" dirty="0" smtClean="0">
                <a:latin typeface="Times New Roman" charset="0"/>
              </a:rPr>
              <a:t>nd</a:t>
            </a:r>
            <a:r>
              <a:rPr lang="en-US" sz="3200" b="0" i="1" dirty="0" smtClean="0">
                <a:latin typeface="Times New Roman" charset="0"/>
              </a:rPr>
              <a:t> Iteration All nodes knows the best </a:t>
            </a:r>
            <a:r>
              <a:rPr lang="en-US" sz="3200" b="0" i="1" dirty="0" smtClean="0">
                <a:solidFill>
                  <a:srgbClr val="FF0000"/>
                </a:solidFill>
                <a:latin typeface="Times New Roman" charset="0"/>
              </a:rPr>
              <a:t>three</a:t>
            </a:r>
            <a:r>
              <a:rPr lang="en-US" sz="3200" b="0" i="1" dirty="0" smtClean="0">
                <a:latin typeface="Times New Roman" charset="0"/>
              </a:rPr>
              <a:t>-hop paths </a:t>
            </a:r>
            <a:endParaRPr lang="en-US" sz="3200" b="0" i="1" dirty="0">
              <a:latin typeface="Times New Roman" charset="0"/>
            </a:endParaRPr>
          </a:p>
        </p:txBody>
      </p:sp>
      <p:sp>
        <p:nvSpPr>
          <p:cNvPr id="64" name="Text Box 143"/>
          <p:cNvSpPr txBox="1">
            <a:spLocks noChangeArrowheads="1"/>
          </p:cNvSpPr>
          <p:nvPr/>
        </p:nvSpPr>
        <p:spPr bwMode="auto">
          <a:xfrm>
            <a:off x="0" y="4450140"/>
            <a:ext cx="3581400" cy="1569660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 i="1" dirty="0" smtClean="0">
                <a:latin typeface="Times New Roman" charset="0"/>
              </a:rPr>
              <a:t>Assume all send messages at same time</a:t>
            </a:r>
            <a:endParaRPr lang="en-US" sz="3200" b="0" i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8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Colin goes into cone of silence for next 30 hours</a:t>
            </a:r>
          </a:p>
          <a:p>
            <a:endParaRPr lang="en-US" dirty="0"/>
          </a:p>
          <a:p>
            <a:r>
              <a:rPr lang="en-US" dirty="0" smtClean="0"/>
              <a:t>So ask your questions 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Freeform 2"/>
          <p:cNvSpPr>
            <a:spLocks/>
          </p:cNvSpPr>
          <p:nvPr/>
        </p:nvSpPr>
        <p:spPr bwMode="auto">
          <a:xfrm>
            <a:off x="304800" y="1981200"/>
            <a:ext cx="2895600" cy="1447800"/>
          </a:xfrm>
          <a:custGeom>
            <a:avLst/>
            <a:gdLst>
              <a:gd name="T0" fmla="*/ 0 w 1824"/>
              <a:gd name="T1" fmla="*/ 2147483647 h 912"/>
              <a:gd name="T2" fmla="*/ 0 w 1824"/>
              <a:gd name="T3" fmla="*/ 2147483647 h 912"/>
              <a:gd name="T4" fmla="*/ 2147483647 w 1824"/>
              <a:gd name="T5" fmla="*/ 2147483647 h 912"/>
              <a:gd name="T6" fmla="*/ 2147483647 w 1824"/>
              <a:gd name="T7" fmla="*/ 2147483647 h 912"/>
              <a:gd name="T8" fmla="*/ 2147483647 w 1824"/>
              <a:gd name="T9" fmla="*/ 2147483647 h 912"/>
              <a:gd name="T10" fmla="*/ 2147483647 w 1824"/>
              <a:gd name="T11" fmla="*/ 0 h 912"/>
              <a:gd name="T12" fmla="*/ 2147483647 w 1824"/>
              <a:gd name="T13" fmla="*/ 2147483647 h 912"/>
              <a:gd name="T14" fmla="*/ 2147483647 w 1824"/>
              <a:gd name="T15" fmla="*/ 2147483647 h 912"/>
              <a:gd name="T16" fmla="*/ 2147483647 w 1824"/>
              <a:gd name="T17" fmla="*/ 2147483647 h 912"/>
              <a:gd name="T18" fmla="*/ 2147483647 w 1824"/>
              <a:gd name="T19" fmla="*/ 2147483647 h 912"/>
              <a:gd name="T20" fmla="*/ 2147483647 w 1824"/>
              <a:gd name="T21" fmla="*/ 2147483647 h 912"/>
              <a:gd name="T22" fmla="*/ 2147483647 w 1824"/>
              <a:gd name="T23" fmla="*/ 2147483647 h 912"/>
              <a:gd name="T24" fmla="*/ 2147483647 w 1824"/>
              <a:gd name="T25" fmla="*/ 2147483647 h 912"/>
              <a:gd name="T26" fmla="*/ 2147483647 w 1824"/>
              <a:gd name="T27" fmla="*/ 2147483647 h 912"/>
              <a:gd name="T28" fmla="*/ 0 w 1824"/>
              <a:gd name="T29" fmla="*/ 2147483647 h 9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24"/>
              <a:gd name="T46" fmla="*/ 0 h 912"/>
              <a:gd name="T47" fmla="*/ 1824 w 1824"/>
              <a:gd name="T48" fmla="*/ 912 h 9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24" h="912">
                <a:moveTo>
                  <a:pt x="0" y="720"/>
                </a:moveTo>
                <a:lnTo>
                  <a:pt x="0" y="528"/>
                </a:lnTo>
                <a:lnTo>
                  <a:pt x="192" y="336"/>
                </a:lnTo>
                <a:lnTo>
                  <a:pt x="432" y="96"/>
                </a:lnTo>
                <a:lnTo>
                  <a:pt x="864" y="96"/>
                </a:lnTo>
                <a:lnTo>
                  <a:pt x="1344" y="0"/>
                </a:lnTo>
                <a:lnTo>
                  <a:pt x="1728" y="144"/>
                </a:lnTo>
                <a:lnTo>
                  <a:pt x="1824" y="336"/>
                </a:lnTo>
                <a:lnTo>
                  <a:pt x="1776" y="480"/>
                </a:lnTo>
                <a:lnTo>
                  <a:pt x="1680" y="768"/>
                </a:lnTo>
                <a:lnTo>
                  <a:pt x="1392" y="864"/>
                </a:lnTo>
                <a:lnTo>
                  <a:pt x="912" y="912"/>
                </a:lnTo>
                <a:lnTo>
                  <a:pt x="672" y="864"/>
                </a:lnTo>
                <a:lnTo>
                  <a:pt x="288" y="912"/>
                </a:lnTo>
                <a:lnTo>
                  <a:pt x="0" y="7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28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End of 3rd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Full Exchange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883" name="Freeform 4"/>
          <p:cNvSpPr>
            <a:spLocks/>
          </p:cNvSpPr>
          <p:nvPr/>
        </p:nvSpPr>
        <p:spPr bwMode="auto">
          <a:xfrm>
            <a:off x="838200" y="2609850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4" name="Oval 5"/>
          <p:cNvSpPr>
            <a:spLocks noChangeArrowheads="1"/>
          </p:cNvSpPr>
          <p:nvPr/>
        </p:nvSpPr>
        <p:spPr bwMode="auto">
          <a:xfrm>
            <a:off x="425450" y="298450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Line 6"/>
          <p:cNvSpPr>
            <a:spLocks noChangeShapeType="1"/>
          </p:cNvSpPr>
          <p:nvPr/>
        </p:nvSpPr>
        <p:spPr bwMode="auto">
          <a:xfrm>
            <a:off x="425450" y="297338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Line 7"/>
          <p:cNvSpPr>
            <a:spLocks noChangeShapeType="1"/>
          </p:cNvSpPr>
          <p:nvPr/>
        </p:nvSpPr>
        <p:spPr bwMode="auto">
          <a:xfrm>
            <a:off x="922338" y="297338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Rectangle 8"/>
          <p:cNvSpPr>
            <a:spLocks noChangeArrowheads="1"/>
          </p:cNvSpPr>
          <p:nvPr/>
        </p:nvSpPr>
        <p:spPr bwMode="auto">
          <a:xfrm>
            <a:off x="425450" y="297338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122888" name="Oval 9"/>
          <p:cNvSpPr>
            <a:spLocks noChangeArrowheads="1"/>
          </p:cNvSpPr>
          <p:nvPr/>
        </p:nvSpPr>
        <p:spPr bwMode="auto">
          <a:xfrm>
            <a:off x="420688" y="287972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9" name="Freeform 10"/>
          <p:cNvSpPr>
            <a:spLocks/>
          </p:cNvSpPr>
          <p:nvPr/>
        </p:nvSpPr>
        <p:spPr bwMode="auto">
          <a:xfrm>
            <a:off x="1481138" y="2609850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0" name="Freeform 11"/>
          <p:cNvSpPr>
            <a:spLocks/>
          </p:cNvSpPr>
          <p:nvPr/>
        </p:nvSpPr>
        <p:spPr bwMode="auto">
          <a:xfrm>
            <a:off x="928688" y="302895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891" name="Group 12"/>
          <p:cNvGrpSpPr>
            <a:grpSpLocks/>
          </p:cNvGrpSpPr>
          <p:nvPr/>
        </p:nvGrpSpPr>
        <p:grpSpPr bwMode="auto">
          <a:xfrm>
            <a:off x="487363" y="2797175"/>
            <a:ext cx="354012" cy="396875"/>
            <a:chOff x="2945" y="2425"/>
            <a:chExt cx="224" cy="250"/>
          </a:xfrm>
        </p:grpSpPr>
        <p:sp>
          <p:nvSpPr>
            <p:cNvPr id="123035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6" name="Text Box 14"/>
            <p:cNvSpPr txBox="1">
              <a:spLocks noChangeArrowheads="1"/>
            </p:cNvSpPr>
            <p:nvPr/>
          </p:nvSpPr>
          <p:spPr bwMode="auto">
            <a:xfrm>
              <a:off x="2945" y="242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/>
                <a:t>A</a:t>
              </a:r>
              <a:endParaRPr lang="en-US" sz="2400" b="0"/>
            </a:p>
          </p:txBody>
        </p:sp>
      </p:grpSp>
      <p:grpSp>
        <p:nvGrpSpPr>
          <p:cNvPr id="122892" name="Group 15"/>
          <p:cNvGrpSpPr>
            <a:grpSpLocks/>
          </p:cNvGrpSpPr>
          <p:nvPr/>
        </p:nvGrpSpPr>
        <p:grpSpPr bwMode="auto">
          <a:xfrm>
            <a:off x="1762125" y="2816225"/>
            <a:ext cx="501650" cy="396875"/>
            <a:chOff x="1740" y="2302"/>
            <a:chExt cx="316" cy="250"/>
          </a:xfrm>
        </p:grpSpPr>
        <p:sp>
          <p:nvSpPr>
            <p:cNvPr id="123027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8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9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0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23031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32" name="Group 21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23033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4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C</a:t>
                </a:r>
                <a:endParaRPr lang="en-US" sz="2400" b="0"/>
              </a:p>
            </p:txBody>
          </p:sp>
        </p:grpSp>
      </p:grpSp>
      <p:sp>
        <p:nvSpPr>
          <p:cNvPr id="122893" name="Text Box 24"/>
          <p:cNvSpPr txBox="1">
            <a:spLocks noChangeArrowheads="1"/>
          </p:cNvSpPr>
          <p:nvPr/>
        </p:nvSpPr>
        <p:spPr bwMode="auto">
          <a:xfrm>
            <a:off x="1593850" y="2528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1</a:t>
            </a:r>
            <a:endParaRPr lang="en-US" sz="2400" b="0"/>
          </a:p>
        </p:txBody>
      </p:sp>
      <p:sp>
        <p:nvSpPr>
          <p:cNvPr id="122894" name="Text Box 25"/>
          <p:cNvSpPr txBox="1">
            <a:spLocks noChangeArrowheads="1"/>
          </p:cNvSpPr>
          <p:nvPr/>
        </p:nvSpPr>
        <p:spPr bwMode="auto">
          <a:xfrm>
            <a:off x="758825" y="24796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2</a:t>
            </a:r>
            <a:endParaRPr lang="en-US" sz="2400" b="0"/>
          </a:p>
        </p:txBody>
      </p:sp>
      <p:sp>
        <p:nvSpPr>
          <p:cNvPr id="122895" name="Text Box 26"/>
          <p:cNvSpPr txBox="1">
            <a:spLocks noChangeArrowheads="1"/>
          </p:cNvSpPr>
          <p:nvPr/>
        </p:nvSpPr>
        <p:spPr bwMode="auto">
          <a:xfrm>
            <a:off x="1211263" y="3008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7</a:t>
            </a:r>
            <a:endParaRPr lang="en-US" sz="2400" b="0"/>
          </a:p>
        </p:txBody>
      </p:sp>
      <p:grpSp>
        <p:nvGrpSpPr>
          <p:cNvPr id="122896" name="Group 27"/>
          <p:cNvGrpSpPr>
            <a:grpSpLocks/>
          </p:cNvGrpSpPr>
          <p:nvPr/>
        </p:nvGrpSpPr>
        <p:grpSpPr bwMode="auto">
          <a:xfrm>
            <a:off x="1095375" y="2301875"/>
            <a:ext cx="501650" cy="396875"/>
            <a:chOff x="1740" y="2302"/>
            <a:chExt cx="316" cy="250"/>
          </a:xfrm>
        </p:grpSpPr>
        <p:sp>
          <p:nvSpPr>
            <p:cNvPr id="123019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0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1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2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23023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24" name="Group 33"/>
            <p:cNvGrpSpPr>
              <a:grpSpLocks/>
            </p:cNvGrpSpPr>
            <p:nvPr/>
          </p:nvGrpSpPr>
          <p:grpSpPr bwMode="auto">
            <a:xfrm>
              <a:off x="1790" y="2302"/>
              <a:ext cx="223" cy="250"/>
              <a:chOff x="2944" y="2425"/>
              <a:chExt cx="227" cy="250"/>
            </a:xfrm>
          </p:grpSpPr>
          <p:sp>
            <p:nvSpPr>
              <p:cNvPr id="123025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26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B</a:t>
                </a:r>
                <a:endParaRPr lang="en-US" sz="2400" b="0"/>
              </a:p>
            </p:txBody>
          </p:sp>
        </p:grpSp>
      </p:grpSp>
      <p:grpSp>
        <p:nvGrpSpPr>
          <p:cNvPr id="122897" name="Group 36"/>
          <p:cNvGrpSpPr>
            <a:grpSpLocks/>
          </p:cNvGrpSpPr>
          <p:nvPr/>
        </p:nvGrpSpPr>
        <p:grpSpPr bwMode="auto">
          <a:xfrm>
            <a:off x="2438400" y="2270125"/>
            <a:ext cx="501650" cy="396875"/>
            <a:chOff x="1740" y="2302"/>
            <a:chExt cx="316" cy="250"/>
          </a:xfrm>
        </p:grpSpPr>
        <p:sp>
          <p:nvSpPr>
            <p:cNvPr id="123011" name="Oval 3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2" name="Line 3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3" name="Line 3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4" name="Rectangle 4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23015" name="Oval 4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16" name="Group 42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23017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8" name="Text Box 44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D</a:t>
                </a:r>
                <a:endParaRPr lang="en-US" sz="2400" b="0"/>
              </a:p>
            </p:txBody>
          </p:sp>
        </p:grpSp>
      </p:grpSp>
      <p:sp>
        <p:nvSpPr>
          <p:cNvPr id="122898" name="Freeform 45"/>
          <p:cNvSpPr>
            <a:spLocks/>
          </p:cNvSpPr>
          <p:nvPr/>
        </p:nvSpPr>
        <p:spPr bwMode="auto">
          <a:xfrm>
            <a:off x="1581150" y="251460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899" name="Text Box 46"/>
          <p:cNvSpPr txBox="1">
            <a:spLocks noChangeArrowheads="1"/>
          </p:cNvSpPr>
          <p:nvPr/>
        </p:nvSpPr>
        <p:spPr bwMode="auto">
          <a:xfrm>
            <a:off x="1822450" y="2224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3</a:t>
            </a:r>
            <a:endParaRPr lang="en-US" sz="2400" b="0"/>
          </a:p>
        </p:txBody>
      </p:sp>
      <p:sp>
        <p:nvSpPr>
          <p:cNvPr id="122900" name="Line 47"/>
          <p:cNvSpPr>
            <a:spLocks noChangeShapeType="1"/>
          </p:cNvSpPr>
          <p:nvPr/>
        </p:nvSpPr>
        <p:spPr bwMode="auto">
          <a:xfrm flipV="1">
            <a:off x="2133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2901" name="Text Box 48"/>
          <p:cNvSpPr txBox="1">
            <a:spLocks noChangeArrowheads="1"/>
          </p:cNvSpPr>
          <p:nvPr/>
        </p:nvSpPr>
        <p:spPr bwMode="auto">
          <a:xfrm>
            <a:off x="2286000" y="2681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/>
              <a:t>1</a:t>
            </a:r>
            <a:endParaRPr lang="en-US" sz="2400" b="0"/>
          </a:p>
        </p:txBody>
      </p:sp>
      <p:graphicFrame>
        <p:nvGraphicFramePr>
          <p:cNvPr id="2511921" name="Group 49"/>
          <p:cNvGraphicFramePr>
            <a:graphicFrameLocks noGrp="1"/>
          </p:cNvGraphicFramePr>
          <p:nvPr>
            <p:ph idx="1"/>
          </p:nvPr>
        </p:nvGraphicFramePr>
        <p:xfrm>
          <a:off x="3657600" y="1719263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2924" name="Text Box 71"/>
          <p:cNvSpPr txBox="1">
            <a:spLocks noChangeArrowheads="1"/>
          </p:cNvSpPr>
          <p:nvPr/>
        </p:nvSpPr>
        <p:spPr bwMode="auto">
          <a:xfrm>
            <a:off x="3560763" y="1371600"/>
            <a:ext cx="8588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A</a:t>
            </a:r>
          </a:p>
        </p:txBody>
      </p:sp>
      <p:graphicFrame>
        <p:nvGraphicFramePr>
          <p:cNvPr id="61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06109"/>
              </p:ext>
            </p:extLst>
          </p:nvPr>
        </p:nvGraphicFramePr>
        <p:xfrm>
          <a:off x="6248400" y="1704975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52" name="Text Box 71"/>
          <p:cNvSpPr txBox="1">
            <a:spLocks noChangeArrowheads="1"/>
          </p:cNvSpPr>
          <p:nvPr/>
        </p:nvSpPr>
        <p:spPr bwMode="auto">
          <a:xfrm>
            <a:off x="6151563" y="1400175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B</a:t>
            </a:r>
          </a:p>
        </p:txBody>
      </p:sp>
      <p:sp>
        <p:nvSpPr>
          <p:cNvPr id="122953" name="Text Box 71"/>
          <p:cNvSpPr txBox="1">
            <a:spLocks noChangeArrowheads="1"/>
          </p:cNvSpPr>
          <p:nvPr/>
        </p:nvSpPr>
        <p:spPr bwMode="auto">
          <a:xfrm>
            <a:off x="35814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C</a:t>
            </a:r>
          </a:p>
        </p:txBody>
      </p:sp>
      <p:graphicFrame>
        <p:nvGraphicFramePr>
          <p:cNvPr id="6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286477"/>
              </p:ext>
            </p:extLst>
          </p:nvPr>
        </p:nvGraphicFramePr>
        <p:xfrm>
          <a:off x="3657600" y="4567238"/>
          <a:ext cx="2209800" cy="1452800"/>
        </p:xfrm>
        <a:graphic>
          <a:graphicData uri="http://schemas.openxmlformats.org/drawingml/2006/table">
            <a:tbl>
              <a:tblPr/>
              <a:tblGrid>
                <a:gridCol w="590550"/>
                <a:gridCol w="536575"/>
                <a:gridCol w="541338"/>
                <a:gridCol w="541337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3 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22981" name="Text Box 71"/>
          <p:cNvSpPr txBox="1">
            <a:spLocks noChangeArrowheads="1"/>
          </p:cNvSpPr>
          <p:nvPr/>
        </p:nvSpPr>
        <p:spPr bwMode="auto">
          <a:xfrm>
            <a:off x="6172200" y="4186238"/>
            <a:ext cx="8778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b="0"/>
              <a:t>Node D</a:t>
            </a:r>
          </a:p>
        </p:txBody>
      </p:sp>
      <p:sp>
        <p:nvSpPr>
          <p:cNvPr id="122982" name="Line 141"/>
          <p:cNvSpPr>
            <a:spLocks noChangeShapeType="1"/>
          </p:cNvSpPr>
          <p:nvPr/>
        </p:nvSpPr>
        <p:spPr bwMode="auto">
          <a:xfrm flipH="1">
            <a:off x="5486400" y="2514600"/>
            <a:ext cx="685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aphicFrame>
        <p:nvGraphicFramePr>
          <p:cNvPr id="71" name="Group 49"/>
          <p:cNvGraphicFramePr>
            <a:graphicFrameLocks noGrp="1"/>
          </p:cNvGraphicFramePr>
          <p:nvPr/>
        </p:nvGraphicFramePr>
        <p:xfrm>
          <a:off x="6248400" y="4567238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23005" name="Line 141"/>
          <p:cNvSpPr>
            <a:spLocks noChangeShapeType="1"/>
          </p:cNvSpPr>
          <p:nvPr/>
        </p:nvSpPr>
        <p:spPr bwMode="auto">
          <a:xfrm flipH="1">
            <a:off x="4800600" y="3429000"/>
            <a:ext cx="0" cy="914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3006" name="Line 141"/>
          <p:cNvSpPr>
            <a:spLocks noChangeShapeType="1"/>
          </p:cNvSpPr>
          <p:nvPr/>
        </p:nvSpPr>
        <p:spPr bwMode="auto">
          <a:xfrm flipH="1">
            <a:off x="7162800" y="3429000"/>
            <a:ext cx="0" cy="914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3007" name="Line 141"/>
          <p:cNvSpPr>
            <a:spLocks noChangeShapeType="1"/>
          </p:cNvSpPr>
          <p:nvPr/>
        </p:nvSpPr>
        <p:spPr bwMode="auto">
          <a:xfrm>
            <a:off x="5638800" y="3352800"/>
            <a:ext cx="9144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3008" name="Line 141"/>
          <p:cNvSpPr>
            <a:spLocks noChangeShapeType="1"/>
          </p:cNvSpPr>
          <p:nvPr/>
        </p:nvSpPr>
        <p:spPr bwMode="auto">
          <a:xfrm flipH="1">
            <a:off x="5562600" y="3352800"/>
            <a:ext cx="9906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3009" name="Line 141"/>
          <p:cNvSpPr>
            <a:spLocks noChangeShapeType="1"/>
          </p:cNvSpPr>
          <p:nvPr/>
        </p:nvSpPr>
        <p:spPr bwMode="auto">
          <a:xfrm flipH="1">
            <a:off x="5867400" y="5257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7" name="Text Box 143"/>
          <p:cNvSpPr txBox="1">
            <a:spLocks noChangeArrowheads="1"/>
          </p:cNvSpPr>
          <p:nvPr/>
        </p:nvSpPr>
        <p:spPr bwMode="auto">
          <a:xfrm>
            <a:off x="0" y="4449763"/>
            <a:ext cx="3505200" cy="1570037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 i="1" dirty="0">
                <a:latin typeface="Times New Roman" charset="0"/>
              </a:rPr>
              <a:t>End of </a:t>
            </a:r>
            <a:r>
              <a:rPr lang="en-US" sz="3200" b="0" i="1" dirty="0" smtClean="0">
                <a:latin typeface="Times New Roman" charset="0"/>
              </a:rPr>
              <a:t>3</a:t>
            </a:r>
            <a:r>
              <a:rPr lang="en-US" sz="3200" b="0" i="1" baseline="30000" dirty="0" smtClean="0">
                <a:latin typeface="Times New Roman" charset="0"/>
              </a:rPr>
              <a:t>rd</a:t>
            </a:r>
            <a:r>
              <a:rPr lang="en-US" sz="3200" b="0" i="1" dirty="0" smtClean="0">
                <a:latin typeface="Times New Roman" charset="0"/>
              </a:rPr>
              <a:t> </a:t>
            </a:r>
            <a:r>
              <a:rPr lang="en-US" sz="3200" b="0" i="1" dirty="0">
                <a:latin typeface="Times New Roman" charset="0"/>
              </a:rPr>
              <a:t>Iteration: Algorithm Converges!</a:t>
            </a:r>
          </a:p>
        </p:txBody>
      </p:sp>
      <p:sp>
        <p:nvSpPr>
          <p:cNvPr id="64" name="AutoShape 11"/>
          <p:cNvSpPr>
            <a:spLocks noChangeArrowheads="1"/>
          </p:cNvSpPr>
          <p:nvPr/>
        </p:nvSpPr>
        <p:spPr bwMode="auto">
          <a:xfrm>
            <a:off x="2590800" y="6324600"/>
            <a:ext cx="6324600" cy="457200"/>
          </a:xfrm>
          <a:prstGeom prst="wedgeRoundRectCallout">
            <a:avLst>
              <a:gd name="adj1" fmla="val -19718"/>
              <a:gd name="adj2" fmla="val -106105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What route does this 11 represent?</a:t>
            </a:r>
            <a:endParaRPr lang="en-US" sz="2800" dirty="0">
              <a:latin typeface="+mn-lt"/>
            </a:endParaRPr>
          </a:p>
        </p:txBody>
      </p:sp>
      <p:sp>
        <p:nvSpPr>
          <p:cNvPr id="66" name="Text Box 143"/>
          <p:cNvSpPr txBox="1">
            <a:spLocks noChangeArrowheads="1"/>
          </p:cNvSpPr>
          <p:nvPr/>
        </p:nvSpPr>
        <p:spPr bwMode="auto">
          <a:xfrm>
            <a:off x="0" y="4450140"/>
            <a:ext cx="3581400" cy="1569660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 i="1" dirty="0" smtClean="0">
                <a:latin typeface="Times New Roman" charset="0"/>
              </a:rPr>
              <a:t>Assume all send messages at same time</a:t>
            </a:r>
            <a:endParaRPr lang="en-US" sz="3200" b="0" i="1" dirty="0">
              <a:latin typeface="Times New Roman" charset="0"/>
            </a:endParaRPr>
          </a:p>
        </p:txBody>
      </p:sp>
      <p:sp>
        <p:nvSpPr>
          <p:cNvPr id="68" name="Text Box 143"/>
          <p:cNvSpPr txBox="1">
            <a:spLocks noChangeArrowheads="1"/>
          </p:cNvSpPr>
          <p:nvPr/>
        </p:nvSpPr>
        <p:spPr bwMode="auto">
          <a:xfrm>
            <a:off x="0" y="4191000"/>
            <a:ext cx="3581400" cy="1815882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+mn-lt"/>
              </a:rPr>
              <a:t>If you can’t figure it out after three minutes, ask your neighbor</a:t>
            </a:r>
          </a:p>
        </p:txBody>
      </p:sp>
    </p:spTree>
    <p:extLst>
      <p:ext uri="{BB962C8B-B14F-4D97-AF65-F5344CB8AC3E}">
        <p14:creationId xmlns:p14="http://schemas.microsoft.com/office/powerpoint/2010/main" val="289978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64" grpId="0" animBg="1"/>
      <p:bldP spid="66" grpId="0" animBg="1"/>
      <p:bldP spid="6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state: best one-hop paths</a:t>
            </a:r>
          </a:p>
          <a:p>
            <a:r>
              <a:rPr lang="en-US" dirty="0" smtClean="0"/>
              <a:t>One simultaneous round: best two-hop paths</a:t>
            </a:r>
          </a:p>
          <a:p>
            <a:r>
              <a:rPr lang="en-US" dirty="0" smtClean="0"/>
              <a:t>Two simultaneous rounds: best three-hop paths</a:t>
            </a:r>
          </a:p>
          <a:p>
            <a:r>
              <a:rPr lang="en-US" dirty="0" smtClean="0"/>
              <a:t>…</a:t>
            </a:r>
          </a:p>
          <a:p>
            <a:r>
              <a:rPr lang="en-US" dirty="0" err="1" smtClean="0"/>
              <a:t>Kth</a:t>
            </a:r>
            <a:r>
              <a:rPr lang="en-US" dirty="0" smtClean="0"/>
              <a:t> simultaneous round: best (k+1) hop paths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ust eventually converge</a:t>
            </a:r>
          </a:p>
          <a:p>
            <a:pPr lvl="1"/>
            <a:r>
              <a:rPr lang="en-US" dirty="0" smtClean="0"/>
              <a:t>as soon as it reaches longest best path </a:t>
            </a:r>
          </a:p>
          <a:p>
            <a:r>
              <a:rPr lang="en-US" dirty="0" smtClean="0"/>
              <a:t>…..but how does it respond to changes in cost?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EC54F-98B7-0A42-9A23-569989152DD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762000" y="3124200"/>
            <a:ext cx="7467600" cy="1524000"/>
          </a:xfrm>
          <a:prstGeom prst="wedgeRoundRectCallout">
            <a:avLst>
              <a:gd name="adj1" fmla="val 16010"/>
              <a:gd name="adj2" fmla="val 149788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>
                <a:latin typeface="+mn-lt"/>
              </a:rPr>
              <a:t>The key here is that the starting point is </a:t>
            </a:r>
          </a:p>
          <a:p>
            <a:pPr algn="ctr"/>
            <a:r>
              <a:rPr lang="en-US" sz="2800" dirty="0" smtClean="0">
                <a:latin typeface="+mn-lt"/>
              </a:rPr>
              <a:t>not the initialization, but some other set of </a:t>
            </a:r>
          </a:p>
          <a:p>
            <a:pPr algn="ctr"/>
            <a:r>
              <a:rPr lang="en-US" sz="2800" dirty="0" smtClean="0">
                <a:latin typeface="+mn-lt"/>
              </a:rPr>
              <a:t>entries.  Convergence could be different!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068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38A087E-AF4F-EC41-8837-F7964E5A1F4C}" type="slidenum">
              <a:rPr lang="en-US" sz="1400" b="0">
                <a:solidFill>
                  <a:srgbClr val="000000"/>
                </a:solidFill>
                <a:latin typeface="Times New Roman" charset="0"/>
              </a:rPr>
              <a:pPr eaLnBrk="1" hangingPunct="1"/>
              <a:t>22</a:t>
            </a:fld>
            <a:endParaRPr lang="en-US" sz="1400" b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DV: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Link Cost Changes</a:t>
            </a:r>
          </a:p>
        </p:txBody>
      </p:sp>
      <p:graphicFrame>
        <p:nvGraphicFramePr>
          <p:cNvPr id="254058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966196"/>
              </p:ext>
            </p:extLst>
          </p:nvPr>
        </p:nvGraphicFramePr>
        <p:xfrm>
          <a:off x="838200" y="3362068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24967" name="Text Box 57"/>
          <p:cNvSpPr txBox="1">
            <a:spLocks noChangeArrowheads="1"/>
          </p:cNvSpPr>
          <p:nvPr/>
        </p:nvSpPr>
        <p:spPr bwMode="auto">
          <a:xfrm>
            <a:off x="0" y="3419218"/>
            <a:ext cx="8588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>
                <a:solidFill>
                  <a:srgbClr val="000000"/>
                </a:solidFill>
              </a:rPr>
              <a:t>Node B</a:t>
            </a:r>
          </a:p>
        </p:txBody>
      </p:sp>
      <p:graphicFrame>
        <p:nvGraphicFramePr>
          <p:cNvPr id="254060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418709"/>
              </p:ext>
            </p:extLst>
          </p:nvPr>
        </p:nvGraphicFramePr>
        <p:xfrm>
          <a:off x="838200" y="4581268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24986" name="Text Box 76"/>
          <p:cNvSpPr txBox="1">
            <a:spLocks noChangeArrowheads="1"/>
          </p:cNvSpPr>
          <p:nvPr/>
        </p:nvSpPr>
        <p:spPr bwMode="auto">
          <a:xfrm>
            <a:off x="0" y="4566981"/>
            <a:ext cx="869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>
                <a:solidFill>
                  <a:srgbClr val="000000"/>
                </a:solidFill>
              </a:rPr>
              <a:t>Node C</a:t>
            </a:r>
          </a:p>
        </p:txBody>
      </p:sp>
      <p:sp>
        <p:nvSpPr>
          <p:cNvPr id="124989" name="Line 187"/>
          <p:cNvSpPr>
            <a:spLocks noChangeShapeType="1"/>
          </p:cNvSpPr>
          <p:nvPr/>
        </p:nvSpPr>
        <p:spPr bwMode="auto">
          <a:xfrm>
            <a:off x="761999" y="5800468"/>
            <a:ext cx="8040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grpSp>
        <p:nvGrpSpPr>
          <p:cNvPr id="7" name="Group 188"/>
          <p:cNvGrpSpPr>
            <a:grpSpLocks/>
          </p:cNvGrpSpPr>
          <p:nvPr/>
        </p:nvGrpSpPr>
        <p:grpSpPr bwMode="auto">
          <a:xfrm>
            <a:off x="1295400" y="5800468"/>
            <a:ext cx="2439992" cy="533400"/>
            <a:chOff x="816" y="3936"/>
            <a:chExt cx="1537" cy="336"/>
          </a:xfrm>
        </p:grpSpPr>
        <p:sp>
          <p:nvSpPr>
            <p:cNvPr id="115889" name="Text Box 189"/>
            <p:cNvSpPr txBox="1">
              <a:spLocks noChangeArrowheads="1"/>
            </p:cNvSpPr>
            <p:nvPr/>
          </p:nvSpPr>
          <p:spPr bwMode="auto">
            <a:xfrm>
              <a:off x="816" y="4062"/>
              <a:ext cx="153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</a:rPr>
                <a:t>Link cost changes here</a:t>
              </a:r>
            </a:p>
          </p:txBody>
        </p:sp>
        <p:sp>
          <p:nvSpPr>
            <p:cNvPr id="125105" name="Line 190"/>
            <p:cNvSpPr>
              <a:spLocks noChangeShapeType="1"/>
            </p:cNvSpPr>
            <p:nvPr/>
          </p:nvSpPr>
          <p:spPr bwMode="auto">
            <a:xfrm flipV="1">
              <a:off x="1392" y="393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</p:grpSp>
      <p:graphicFrame>
        <p:nvGraphicFramePr>
          <p:cNvPr id="6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902888"/>
              </p:ext>
            </p:extLst>
          </p:nvPr>
        </p:nvGraphicFramePr>
        <p:xfrm>
          <a:off x="2362200" y="3362068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14094"/>
              </p:ext>
            </p:extLst>
          </p:nvPr>
        </p:nvGraphicFramePr>
        <p:xfrm>
          <a:off x="2362200" y="4581268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804191"/>
              </p:ext>
            </p:extLst>
          </p:nvPr>
        </p:nvGraphicFramePr>
        <p:xfrm>
          <a:off x="4114800" y="3339843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166652"/>
              </p:ext>
            </p:extLst>
          </p:nvPr>
        </p:nvGraphicFramePr>
        <p:xfrm>
          <a:off x="4114800" y="4581268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15417"/>
              </p:ext>
            </p:extLst>
          </p:nvPr>
        </p:nvGraphicFramePr>
        <p:xfrm>
          <a:off x="5943600" y="3339843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7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272234"/>
              </p:ext>
            </p:extLst>
          </p:nvPr>
        </p:nvGraphicFramePr>
        <p:xfrm>
          <a:off x="5943600" y="4581268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965501"/>
              </p:ext>
            </p:extLst>
          </p:nvPr>
        </p:nvGraphicFramePr>
        <p:xfrm>
          <a:off x="808038" y="2142868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-30162" y="2200018"/>
            <a:ext cx="92333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>
                <a:solidFill>
                  <a:srgbClr val="000000"/>
                </a:solidFill>
              </a:rPr>
              <a:t>Node </a:t>
            </a:r>
            <a:r>
              <a:rPr lang="en-US" sz="1600" b="0" dirty="0" smtClean="0">
                <a:solidFill>
                  <a:srgbClr val="000000"/>
                </a:solidFill>
              </a:rPr>
              <a:t>A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aphicFrame>
        <p:nvGraphicFramePr>
          <p:cNvPr id="70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13759"/>
              </p:ext>
            </p:extLst>
          </p:nvPr>
        </p:nvGraphicFramePr>
        <p:xfrm>
          <a:off x="2332038" y="2142868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826546"/>
              </p:ext>
            </p:extLst>
          </p:nvPr>
        </p:nvGraphicFramePr>
        <p:xfrm>
          <a:off x="4084638" y="2120643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32801"/>
              </p:ext>
            </p:extLst>
          </p:nvPr>
        </p:nvGraphicFramePr>
        <p:xfrm>
          <a:off x="5913438" y="2120643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556896"/>
              </p:ext>
            </p:extLst>
          </p:nvPr>
        </p:nvGraphicFramePr>
        <p:xfrm>
          <a:off x="7497762" y="3336668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67432"/>
              </p:ext>
            </p:extLst>
          </p:nvPr>
        </p:nvGraphicFramePr>
        <p:xfrm>
          <a:off x="7497762" y="4578093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60534"/>
              </p:ext>
            </p:extLst>
          </p:nvPr>
        </p:nvGraphicFramePr>
        <p:xfrm>
          <a:off x="7467600" y="2117468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" name="Text Box 57"/>
          <p:cNvSpPr txBox="1">
            <a:spLocks noChangeArrowheads="1"/>
          </p:cNvSpPr>
          <p:nvPr/>
        </p:nvSpPr>
        <p:spPr bwMode="auto">
          <a:xfrm>
            <a:off x="808037" y="1457068"/>
            <a:ext cx="124936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Stable state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 Box 57"/>
          <p:cNvSpPr txBox="1">
            <a:spLocks noChangeArrowheads="1"/>
          </p:cNvSpPr>
          <p:nvPr/>
        </p:nvSpPr>
        <p:spPr bwMode="auto">
          <a:xfrm>
            <a:off x="2246312" y="1457067"/>
            <a:ext cx="1411287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A-B changed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57"/>
          <p:cNvSpPr txBox="1">
            <a:spLocks noChangeArrowheads="1"/>
          </p:cNvSpPr>
          <p:nvPr/>
        </p:nvSpPr>
        <p:spPr bwMode="auto">
          <a:xfrm>
            <a:off x="4013200" y="1459961"/>
            <a:ext cx="141128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sends tables to B, C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 Box 57"/>
          <p:cNvSpPr txBox="1">
            <a:spLocks noChangeArrowheads="1"/>
          </p:cNvSpPr>
          <p:nvPr/>
        </p:nvSpPr>
        <p:spPr bwMode="auto">
          <a:xfrm>
            <a:off x="5827713" y="1457067"/>
            <a:ext cx="141128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 sends tables to C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 Box 57"/>
          <p:cNvSpPr txBox="1">
            <a:spLocks noChangeArrowheads="1"/>
          </p:cNvSpPr>
          <p:nvPr/>
        </p:nvSpPr>
        <p:spPr bwMode="auto">
          <a:xfrm>
            <a:off x="7391400" y="1457066"/>
            <a:ext cx="141128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 sends tables to B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Freeform 3"/>
          <p:cNvSpPr>
            <a:spLocks/>
          </p:cNvSpPr>
          <p:nvPr/>
        </p:nvSpPr>
        <p:spPr bwMode="auto">
          <a:xfrm>
            <a:off x="6781800" y="242887"/>
            <a:ext cx="2184400" cy="1212850"/>
          </a:xfrm>
          <a:custGeom>
            <a:avLst/>
            <a:gdLst>
              <a:gd name="T0" fmla="*/ 2147483647 w 1376"/>
              <a:gd name="T1" fmla="*/ 2147483647 h 764"/>
              <a:gd name="T2" fmla="*/ 2147483647 w 1376"/>
              <a:gd name="T3" fmla="*/ 2147483647 h 764"/>
              <a:gd name="T4" fmla="*/ 2147483647 w 1376"/>
              <a:gd name="T5" fmla="*/ 2147483647 h 764"/>
              <a:gd name="T6" fmla="*/ 2147483647 w 1376"/>
              <a:gd name="T7" fmla="*/ 2147483647 h 764"/>
              <a:gd name="T8" fmla="*/ 2147483647 w 1376"/>
              <a:gd name="T9" fmla="*/ 2147483647 h 764"/>
              <a:gd name="T10" fmla="*/ 2147483647 w 1376"/>
              <a:gd name="T11" fmla="*/ 2147483647 h 764"/>
              <a:gd name="T12" fmla="*/ 2147483647 w 1376"/>
              <a:gd name="T13" fmla="*/ 2147483647 h 764"/>
              <a:gd name="T14" fmla="*/ 2147483647 w 1376"/>
              <a:gd name="T15" fmla="*/ 2147483647 h 764"/>
              <a:gd name="T16" fmla="*/ 2147483647 w 1376"/>
              <a:gd name="T17" fmla="*/ 2147483647 h 7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764"/>
              <a:gd name="T29" fmla="*/ 1376 w 1376"/>
              <a:gd name="T30" fmla="*/ 764 h 7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764">
                <a:moveTo>
                  <a:pt x="113" y="348"/>
                </a:moveTo>
                <a:cubicBezTo>
                  <a:pt x="166" y="270"/>
                  <a:pt x="296" y="218"/>
                  <a:pt x="395" y="162"/>
                </a:cubicBezTo>
                <a:cubicBezTo>
                  <a:pt x="494" y="106"/>
                  <a:pt x="583" y="0"/>
                  <a:pt x="710" y="9"/>
                </a:cubicBezTo>
                <a:cubicBezTo>
                  <a:pt x="837" y="18"/>
                  <a:pt x="1051" y="136"/>
                  <a:pt x="1160" y="219"/>
                </a:cubicBezTo>
                <a:cubicBezTo>
                  <a:pt x="1269" y="302"/>
                  <a:pt x="1376" y="426"/>
                  <a:pt x="1367" y="510"/>
                </a:cubicBezTo>
                <a:cubicBezTo>
                  <a:pt x="1358" y="594"/>
                  <a:pt x="1234" y="688"/>
                  <a:pt x="1103" y="726"/>
                </a:cubicBezTo>
                <a:cubicBezTo>
                  <a:pt x="972" y="764"/>
                  <a:pt x="749" y="754"/>
                  <a:pt x="578" y="738"/>
                </a:cubicBezTo>
                <a:cubicBezTo>
                  <a:pt x="407" y="722"/>
                  <a:pt x="154" y="695"/>
                  <a:pt x="77" y="630"/>
                </a:cubicBezTo>
                <a:cubicBezTo>
                  <a:pt x="0" y="565"/>
                  <a:pt x="60" y="426"/>
                  <a:pt x="113" y="348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17" name="Freeform 4"/>
          <p:cNvSpPr>
            <a:spLocks/>
          </p:cNvSpPr>
          <p:nvPr/>
        </p:nvSpPr>
        <p:spPr bwMode="auto">
          <a:xfrm>
            <a:off x="7351713" y="661987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18" name="Oval 5"/>
          <p:cNvSpPr>
            <a:spLocks noChangeArrowheads="1"/>
          </p:cNvSpPr>
          <p:nvPr/>
        </p:nvSpPr>
        <p:spPr bwMode="auto">
          <a:xfrm>
            <a:off x="6938963" y="1036637"/>
            <a:ext cx="496887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19" name="Line 6"/>
          <p:cNvSpPr>
            <a:spLocks noChangeShapeType="1"/>
          </p:cNvSpPr>
          <p:nvPr/>
        </p:nvSpPr>
        <p:spPr bwMode="auto">
          <a:xfrm>
            <a:off x="6938963" y="1025525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20" name="Line 7"/>
          <p:cNvSpPr>
            <a:spLocks noChangeShapeType="1"/>
          </p:cNvSpPr>
          <p:nvPr/>
        </p:nvSpPr>
        <p:spPr bwMode="auto">
          <a:xfrm>
            <a:off x="7435850" y="1025525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21" name="Rectangle 8"/>
          <p:cNvSpPr>
            <a:spLocks noChangeArrowheads="1"/>
          </p:cNvSpPr>
          <p:nvPr/>
        </p:nvSpPr>
        <p:spPr bwMode="auto">
          <a:xfrm>
            <a:off x="6938963" y="1025525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22" name="Oval 9"/>
          <p:cNvSpPr>
            <a:spLocks noChangeArrowheads="1"/>
          </p:cNvSpPr>
          <p:nvPr/>
        </p:nvSpPr>
        <p:spPr bwMode="auto">
          <a:xfrm>
            <a:off x="6934200" y="931862"/>
            <a:ext cx="496888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23" name="Freeform 10"/>
          <p:cNvSpPr>
            <a:spLocks/>
          </p:cNvSpPr>
          <p:nvPr/>
        </p:nvSpPr>
        <p:spPr bwMode="auto">
          <a:xfrm>
            <a:off x="7994650" y="661987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24" name="Freeform 11"/>
          <p:cNvSpPr>
            <a:spLocks/>
          </p:cNvSpPr>
          <p:nvPr/>
        </p:nvSpPr>
        <p:spPr bwMode="auto">
          <a:xfrm>
            <a:off x="7442200" y="1081087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grpSp>
        <p:nvGrpSpPr>
          <p:cNvPr id="125" name="Group 12"/>
          <p:cNvGrpSpPr>
            <a:grpSpLocks/>
          </p:cNvGrpSpPr>
          <p:nvPr/>
        </p:nvGrpSpPr>
        <p:grpSpPr bwMode="auto">
          <a:xfrm>
            <a:off x="7000875" y="849312"/>
            <a:ext cx="354013" cy="396875"/>
            <a:chOff x="2944" y="2425"/>
            <a:chExt cx="226" cy="250"/>
          </a:xfrm>
        </p:grpSpPr>
        <p:sp>
          <p:nvSpPr>
            <p:cNvPr id="126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27" name="Text Box 14"/>
            <p:cNvSpPr txBox="1">
              <a:spLocks noChangeArrowheads="1"/>
            </p:cNvSpPr>
            <p:nvPr/>
          </p:nvSpPr>
          <p:spPr bwMode="auto">
            <a:xfrm>
              <a:off x="2944" y="2425"/>
              <a:ext cx="2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0">
                  <a:solidFill>
                    <a:srgbClr val="000000"/>
                  </a:solidFill>
                </a:rPr>
                <a:t>A</a:t>
              </a:r>
              <a:endParaRPr lang="en-US" sz="24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128" name="Group 15"/>
          <p:cNvGrpSpPr>
            <a:grpSpLocks/>
          </p:cNvGrpSpPr>
          <p:nvPr/>
        </p:nvGrpSpPr>
        <p:grpSpPr bwMode="auto">
          <a:xfrm>
            <a:off x="8275638" y="868362"/>
            <a:ext cx="501650" cy="396875"/>
            <a:chOff x="1740" y="2302"/>
            <a:chExt cx="316" cy="250"/>
          </a:xfrm>
        </p:grpSpPr>
        <p:sp>
          <p:nvSpPr>
            <p:cNvPr id="129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30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31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32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33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grpSp>
          <p:nvGrpSpPr>
            <p:cNvPr id="134" name="Group 21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35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>
                  <a:solidFill>
                    <a:srgbClr val="000000"/>
                  </a:solidFill>
                  <a:latin typeface="Courier New" charset="0"/>
                  <a:ea typeface="ＭＳ Ｐゴシック" charset="0"/>
                </a:endParaRPr>
              </a:p>
            </p:txBody>
          </p:sp>
          <p:sp>
            <p:nvSpPr>
              <p:cNvPr id="136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0">
                    <a:solidFill>
                      <a:srgbClr val="000000"/>
                    </a:solidFill>
                  </a:rPr>
                  <a:t>C</a:t>
                </a:r>
                <a:endParaRPr lang="en-US" sz="2400" b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7" name="Text Box 24"/>
          <p:cNvSpPr txBox="1">
            <a:spLocks noChangeArrowheads="1"/>
          </p:cNvSpPr>
          <p:nvPr/>
        </p:nvSpPr>
        <p:spPr bwMode="auto">
          <a:xfrm>
            <a:off x="8110538" y="53657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1</a:t>
            </a: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38" name="Text Box 25"/>
          <p:cNvSpPr txBox="1">
            <a:spLocks noChangeArrowheads="1"/>
          </p:cNvSpPr>
          <p:nvPr/>
        </p:nvSpPr>
        <p:spPr bwMode="auto">
          <a:xfrm>
            <a:off x="7272338" y="53181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4</a:t>
            </a: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39" name="Text Box 26"/>
          <p:cNvSpPr txBox="1">
            <a:spLocks noChangeArrowheads="1"/>
          </p:cNvSpPr>
          <p:nvPr/>
        </p:nvSpPr>
        <p:spPr bwMode="auto">
          <a:xfrm>
            <a:off x="7661275" y="1060450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50</a:t>
            </a:r>
            <a:endParaRPr lang="en-US" sz="2400" b="0">
              <a:solidFill>
                <a:srgbClr val="000000"/>
              </a:solidFill>
            </a:endParaRPr>
          </a:p>
        </p:txBody>
      </p:sp>
      <p:grpSp>
        <p:nvGrpSpPr>
          <p:cNvPr id="140" name="Group 27"/>
          <p:cNvGrpSpPr>
            <a:grpSpLocks/>
          </p:cNvGrpSpPr>
          <p:nvPr/>
        </p:nvGrpSpPr>
        <p:grpSpPr bwMode="auto">
          <a:xfrm>
            <a:off x="7608888" y="354012"/>
            <a:ext cx="501650" cy="396875"/>
            <a:chOff x="1740" y="2302"/>
            <a:chExt cx="316" cy="250"/>
          </a:xfrm>
        </p:grpSpPr>
        <p:sp>
          <p:nvSpPr>
            <p:cNvPr id="141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42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43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44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45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grpSp>
          <p:nvGrpSpPr>
            <p:cNvPr id="146" name="Group 33"/>
            <p:cNvGrpSpPr>
              <a:grpSpLocks/>
            </p:cNvGrpSpPr>
            <p:nvPr/>
          </p:nvGrpSpPr>
          <p:grpSpPr bwMode="auto">
            <a:xfrm>
              <a:off x="1790" y="2302"/>
              <a:ext cx="223" cy="250"/>
              <a:chOff x="2944" y="2425"/>
              <a:chExt cx="227" cy="250"/>
            </a:xfrm>
          </p:grpSpPr>
          <p:sp>
            <p:nvSpPr>
              <p:cNvPr id="147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>
                  <a:solidFill>
                    <a:srgbClr val="000000"/>
                  </a:solidFill>
                  <a:latin typeface="Courier New" charset="0"/>
                  <a:ea typeface="ＭＳ Ｐゴシック" charset="0"/>
                </a:endParaRPr>
              </a:p>
            </p:txBody>
          </p:sp>
          <p:sp>
            <p:nvSpPr>
              <p:cNvPr id="148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0">
                    <a:solidFill>
                      <a:srgbClr val="000000"/>
                    </a:solidFill>
                  </a:rPr>
                  <a:t>B</a:t>
                </a:r>
                <a:endParaRPr lang="en-US" sz="2400" b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49" name="Text Box 36"/>
          <p:cNvSpPr txBox="1">
            <a:spLocks noChangeArrowheads="1"/>
          </p:cNvSpPr>
          <p:nvPr/>
        </p:nvSpPr>
        <p:spPr bwMode="auto">
          <a:xfrm>
            <a:off x="7096711" y="136525"/>
            <a:ext cx="338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srgbClr val="FF0000"/>
                </a:solidFill>
              </a:rPr>
              <a:t>1</a:t>
            </a:r>
            <a:endParaRPr lang="en-US" sz="2400" b="0" dirty="0">
              <a:solidFill>
                <a:srgbClr val="000000"/>
              </a:solidFill>
            </a:endParaRPr>
          </a:p>
        </p:txBody>
      </p:sp>
      <p:sp>
        <p:nvSpPr>
          <p:cNvPr id="150" name="Line 37"/>
          <p:cNvSpPr>
            <a:spLocks noChangeShapeType="1"/>
          </p:cNvSpPr>
          <p:nvPr/>
        </p:nvSpPr>
        <p:spPr bwMode="auto">
          <a:xfrm flipH="1" flipV="1">
            <a:off x="7294563" y="452437"/>
            <a:ext cx="209550" cy="3619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51" name="Text Box 38"/>
          <p:cNvSpPr txBox="1">
            <a:spLocks noChangeArrowheads="1"/>
          </p:cNvSpPr>
          <p:nvPr/>
        </p:nvSpPr>
        <p:spPr bwMode="auto">
          <a:xfrm>
            <a:off x="4051804" y="5872203"/>
            <a:ext cx="47207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ja-JP" altLang="en-US" sz="2400" b="0" dirty="0">
                <a:solidFill>
                  <a:schemeClr val="accent2"/>
                </a:solidFill>
                <a:latin typeface="Arial" charset="0"/>
              </a:rPr>
              <a:t>“</a:t>
            </a:r>
            <a:r>
              <a:rPr lang="en-US" altLang="ja-JP" sz="2400" b="0" dirty="0" smtClean="0">
                <a:solidFill>
                  <a:schemeClr val="accent2"/>
                </a:solidFill>
                <a:latin typeface="Arial" charset="0"/>
              </a:rPr>
              <a:t>good </a:t>
            </a:r>
            <a:r>
              <a:rPr lang="en-US" sz="2400" b="0" dirty="0" smtClean="0">
                <a:solidFill>
                  <a:schemeClr val="accent2"/>
                </a:solidFill>
                <a:latin typeface="Arial" charset="0"/>
              </a:rPr>
              <a:t>news  travels fast</a:t>
            </a:r>
            <a:r>
              <a:rPr lang="ja-JP" altLang="en-US" sz="2400" b="0" dirty="0">
                <a:solidFill>
                  <a:schemeClr val="accent2"/>
                </a:solidFill>
                <a:latin typeface="Arial" charset="0"/>
              </a:rPr>
              <a:t>”</a:t>
            </a:r>
            <a:endParaRPr lang="en-US" sz="1600" b="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2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utoUpdateAnimBg="0"/>
      <p:bldP spid="150" grpId="0" animBg="1"/>
      <p:bldP spid="15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DV: </a:t>
            </a:r>
            <a:r>
              <a:rPr lang="en-US" i="1" dirty="0">
                <a:latin typeface="Helvetica" charset="0"/>
                <a:ea typeface="ＭＳ Ｐゴシック" charset="0"/>
                <a:cs typeface="ＭＳ Ｐゴシック" charset="0"/>
              </a:rPr>
              <a:t>Count to Infinity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Problem </a:t>
            </a:r>
            <a:endParaRPr lang="en-US" sz="4000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38A087E-AF4F-EC41-8837-F7964E5A1F4C}" type="slidenum">
              <a:rPr lang="en-US" sz="1400" b="0">
                <a:solidFill>
                  <a:srgbClr val="000000"/>
                </a:solidFill>
                <a:latin typeface="Times New Roman" charset="0"/>
              </a:rPr>
              <a:pPr eaLnBrk="1" hangingPunct="1"/>
              <a:t>23</a:t>
            </a:fld>
            <a:endParaRPr lang="en-US" sz="1400" b="0">
              <a:solidFill>
                <a:srgbClr val="000000"/>
              </a:solidFill>
              <a:latin typeface="Times New Roman" charset="0"/>
            </a:endParaRPr>
          </a:p>
        </p:txBody>
      </p:sp>
      <p:graphicFrame>
        <p:nvGraphicFramePr>
          <p:cNvPr id="74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85986"/>
              </p:ext>
            </p:extLst>
          </p:nvPr>
        </p:nvGraphicFramePr>
        <p:xfrm>
          <a:off x="838200" y="3356579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75" name="Text Box 57"/>
          <p:cNvSpPr txBox="1">
            <a:spLocks noChangeArrowheads="1"/>
          </p:cNvSpPr>
          <p:nvPr/>
        </p:nvSpPr>
        <p:spPr bwMode="auto">
          <a:xfrm>
            <a:off x="0" y="3413729"/>
            <a:ext cx="8588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>
                <a:solidFill>
                  <a:srgbClr val="000000"/>
                </a:solidFill>
              </a:rPr>
              <a:t>Node B</a:t>
            </a:r>
          </a:p>
        </p:txBody>
      </p:sp>
      <p:graphicFrame>
        <p:nvGraphicFramePr>
          <p:cNvPr id="76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332098"/>
              </p:ext>
            </p:extLst>
          </p:nvPr>
        </p:nvGraphicFramePr>
        <p:xfrm>
          <a:off x="838200" y="4575779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77" name="Text Box 76"/>
          <p:cNvSpPr txBox="1">
            <a:spLocks noChangeArrowheads="1"/>
          </p:cNvSpPr>
          <p:nvPr/>
        </p:nvSpPr>
        <p:spPr bwMode="auto">
          <a:xfrm>
            <a:off x="0" y="4561492"/>
            <a:ext cx="869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>
                <a:solidFill>
                  <a:srgbClr val="000000"/>
                </a:solidFill>
              </a:rPr>
              <a:t>Node C</a:t>
            </a:r>
          </a:p>
        </p:txBody>
      </p:sp>
      <p:sp>
        <p:nvSpPr>
          <p:cNvPr id="78" name="Line 187"/>
          <p:cNvSpPr>
            <a:spLocks noChangeShapeType="1"/>
          </p:cNvSpPr>
          <p:nvPr/>
        </p:nvSpPr>
        <p:spPr bwMode="auto">
          <a:xfrm>
            <a:off x="761999" y="5794979"/>
            <a:ext cx="8040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grpSp>
        <p:nvGrpSpPr>
          <p:cNvPr id="79" name="Group 188"/>
          <p:cNvGrpSpPr>
            <a:grpSpLocks/>
          </p:cNvGrpSpPr>
          <p:nvPr/>
        </p:nvGrpSpPr>
        <p:grpSpPr bwMode="auto">
          <a:xfrm>
            <a:off x="1295400" y="5794979"/>
            <a:ext cx="2439992" cy="533400"/>
            <a:chOff x="816" y="3936"/>
            <a:chExt cx="1537" cy="336"/>
          </a:xfrm>
        </p:grpSpPr>
        <p:sp>
          <p:nvSpPr>
            <p:cNvPr id="80" name="Text Box 189"/>
            <p:cNvSpPr txBox="1">
              <a:spLocks noChangeArrowheads="1"/>
            </p:cNvSpPr>
            <p:nvPr/>
          </p:nvSpPr>
          <p:spPr bwMode="auto">
            <a:xfrm>
              <a:off x="816" y="4062"/>
              <a:ext cx="153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</a:rPr>
                <a:t>Link cost changes here</a:t>
              </a:r>
            </a:p>
          </p:txBody>
        </p:sp>
        <p:sp>
          <p:nvSpPr>
            <p:cNvPr id="81" name="Line 190"/>
            <p:cNvSpPr>
              <a:spLocks noChangeShapeType="1"/>
            </p:cNvSpPr>
            <p:nvPr/>
          </p:nvSpPr>
          <p:spPr bwMode="auto">
            <a:xfrm flipV="1">
              <a:off x="1392" y="393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</p:grpSp>
      <p:graphicFrame>
        <p:nvGraphicFramePr>
          <p:cNvPr id="8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115968"/>
              </p:ext>
            </p:extLst>
          </p:nvPr>
        </p:nvGraphicFramePr>
        <p:xfrm>
          <a:off x="2362200" y="3356579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71303"/>
              </p:ext>
            </p:extLst>
          </p:nvPr>
        </p:nvGraphicFramePr>
        <p:xfrm>
          <a:off x="2362200" y="4575779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02118"/>
              </p:ext>
            </p:extLst>
          </p:nvPr>
        </p:nvGraphicFramePr>
        <p:xfrm>
          <a:off x="4114800" y="3334354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39197"/>
              </p:ext>
            </p:extLst>
          </p:nvPr>
        </p:nvGraphicFramePr>
        <p:xfrm>
          <a:off x="4114800" y="4575779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60996"/>
              </p:ext>
            </p:extLst>
          </p:nvPr>
        </p:nvGraphicFramePr>
        <p:xfrm>
          <a:off x="5943600" y="3334354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492622"/>
              </p:ext>
            </p:extLst>
          </p:nvPr>
        </p:nvGraphicFramePr>
        <p:xfrm>
          <a:off x="5943600" y="4575779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133692"/>
              </p:ext>
            </p:extLst>
          </p:nvPr>
        </p:nvGraphicFramePr>
        <p:xfrm>
          <a:off x="808038" y="2137379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0" name="Text Box 57"/>
          <p:cNvSpPr txBox="1">
            <a:spLocks noChangeArrowheads="1"/>
          </p:cNvSpPr>
          <p:nvPr/>
        </p:nvSpPr>
        <p:spPr bwMode="auto">
          <a:xfrm>
            <a:off x="-30162" y="2194529"/>
            <a:ext cx="92333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>
                <a:solidFill>
                  <a:srgbClr val="000000"/>
                </a:solidFill>
              </a:rPr>
              <a:t>Node </a:t>
            </a:r>
            <a:r>
              <a:rPr lang="en-US" sz="1600" b="0" dirty="0" smtClean="0">
                <a:solidFill>
                  <a:srgbClr val="000000"/>
                </a:solidFill>
              </a:rPr>
              <a:t>A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aphicFrame>
        <p:nvGraphicFramePr>
          <p:cNvPr id="9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924199"/>
              </p:ext>
            </p:extLst>
          </p:nvPr>
        </p:nvGraphicFramePr>
        <p:xfrm>
          <a:off x="2332038" y="2137379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89144"/>
              </p:ext>
            </p:extLst>
          </p:nvPr>
        </p:nvGraphicFramePr>
        <p:xfrm>
          <a:off x="4084638" y="2115154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009805"/>
              </p:ext>
            </p:extLst>
          </p:nvPr>
        </p:nvGraphicFramePr>
        <p:xfrm>
          <a:off x="5913438" y="2115154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07562"/>
              </p:ext>
            </p:extLst>
          </p:nvPr>
        </p:nvGraphicFramePr>
        <p:xfrm>
          <a:off x="7497762" y="3331179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25566"/>
              </p:ext>
            </p:extLst>
          </p:nvPr>
        </p:nvGraphicFramePr>
        <p:xfrm>
          <a:off x="7497762" y="4572604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708251"/>
              </p:ext>
            </p:extLst>
          </p:nvPr>
        </p:nvGraphicFramePr>
        <p:xfrm>
          <a:off x="7467600" y="2111979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97" name="Text Box 57"/>
          <p:cNvSpPr txBox="1">
            <a:spLocks noChangeArrowheads="1"/>
          </p:cNvSpPr>
          <p:nvPr/>
        </p:nvSpPr>
        <p:spPr bwMode="auto">
          <a:xfrm>
            <a:off x="808037" y="1451579"/>
            <a:ext cx="124936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Stable state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 Box 57"/>
          <p:cNvSpPr txBox="1">
            <a:spLocks noChangeArrowheads="1"/>
          </p:cNvSpPr>
          <p:nvPr/>
        </p:nvSpPr>
        <p:spPr bwMode="auto">
          <a:xfrm>
            <a:off x="2246312" y="1451578"/>
            <a:ext cx="1411287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A-B changed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 Box 57"/>
          <p:cNvSpPr txBox="1">
            <a:spLocks noChangeArrowheads="1"/>
          </p:cNvSpPr>
          <p:nvPr/>
        </p:nvSpPr>
        <p:spPr bwMode="auto">
          <a:xfrm>
            <a:off x="4013200" y="1454472"/>
            <a:ext cx="141128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sends tables to B, C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 Box 57"/>
          <p:cNvSpPr txBox="1">
            <a:spLocks noChangeArrowheads="1"/>
          </p:cNvSpPr>
          <p:nvPr/>
        </p:nvSpPr>
        <p:spPr bwMode="auto">
          <a:xfrm>
            <a:off x="5827713" y="1451578"/>
            <a:ext cx="141128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 sends tables to C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 Box 57"/>
          <p:cNvSpPr txBox="1">
            <a:spLocks noChangeArrowheads="1"/>
          </p:cNvSpPr>
          <p:nvPr/>
        </p:nvSpPr>
        <p:spPr bwMode="auto">
          <a:xfrm>
            <a:off x="7391400" y="1451577"/>
            <a:ext cx="141128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 sends tables to B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Freeform 3"/>
          <p:cNvSpPr>
            <a:spLocks/>
          </p:cNvSpPr>
          <p:nvPr/>
        </p:nvSpPr>
        <p:spPr bwMode="auto">
          <a:xfrm>
            <a:off x="6781800" y="242887"/>
            <a:ext cx="2184400" cy="1212850"/>
          </a:xfrm>
          <a:custGeom>
            <a:avLst/>
            <a:gdLst>
              <a:gd name="T0" fmla="*/ 2147483647 w 1376"/>
              <a:gd name="T1" fmla="*/ 2147483647 h 764"/>
              <a:gd name="T2" fmla="*/ 2147483647 w 1376"/>
              <a:gd name="T3" fmla="*/ 2147483647 h 764"/>
              <a:gd name="T4" fmla="*/ 2147483647 w 1376"/>
              <a:gd name="T5" fmla="*/ 2147483647 h 764"/>
              <a:gd name="T6" fmla="*/ 2147483647 w 1376"/>
              <a:gd name="T7" fmla="*/ 2147483647 h 764"/>
              <a:gd name="T8" fmla="*/ 2147483647 w 1376"/>
              <a:gd name="T9" fmla="*/ 2147483647 h 764"/>
              <a:gd name="T10" fmla="*/ 2147483647 w 1376"/>
              <a:gd name="T11" fmla="*/ 2147483647 h 764"/>
              <a:gd name="T12" fmla="*/ 2147483647 w 1376"/>
              <a:gd name="T13" fmla="*/ 2147483647 h 764"/>
              <a:gd name="T14" fmla="*/ 2147483647 w 1376"/>
              <a:gd name="T15" fmla="*/ 2147483647 h 764"/>
              <a:gd name="T16" fmla="*/ 2147483647 w 1376"/>
              <a:gd name="T17" fmla="*/ 2147483647 h 7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764"/>
              <a:gd name="T29" fmla="*/ 1376 w 1376"/>
              <a:gd name="T30" fmla="*/ 764 h 7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764">
                <a:moveTo>
                  <a:pt x="113" y="348"/>
                </a:moveTo>
                <a:cubicBezTo>
                  <a:pt x="166" y="270"/>
                  <a:pt x="296" y="218"/>
                  <a:pt x="395" y="162"/>
                </a:cubicBezTo>
                <a:cubicBezTo>
                  <a:pt x="494" y="106"/>
                  <a:pt x="583" y="0"/>
                  <a:pt x="710" y="9"/>
                </a:cubicBezTo>
                <a:cubicBezTo>
                  <a:pt x="837" y="18"/>
                  <a:pt x="1051" y="136"/>
                  <a:pt x="1160" y="219"/>
                </a:cubicBezTo>
                <a:cubicBezTo>
                  <a:pt x="1269" y="302"/>
                  <a:pt x="1376" y="426"/>
                  <a:pt x="1367" y="510"/>
                </a:cubicBezTo>
                <a:cubicBezTo>
                  <a:pt x="1358" y="594"/>
                  <a:pt x="1234" y="688"/>
                  <a:pt x="1103" y="726"/>
                </a:cubicBezTo>
                <a:cubicBezTo>
                  <a:pt x="972" y="764"/>
                  <a:pt x="749" y="754"/>
                  <a:pt x="578" y="738"/>
                </a:cubicBezTo>
                <a:cubicBezTo>
                  <a:pt x="407" y="722"/>
                  <a:pt x="154" y="695"/>
                  <a:pt x="77" y="630"/>
                </a:cubicBezTo>
                <a:cubicBezTo>
                  <a:pt x="0" y="565"/>
                  <a:pt x="60" y="426"/>
                  <a:pt x="113" y="348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69" name="Freeform 4"/>
          <p:cNvSpPr>
            <a:spLocks/>
          </p:cNvSpPr>
          <p:nvPr/>
        </p:nvSpPr>
        <p:spPr bwMode="auto">
          <a:xfrm>
            <a:off x="7351713" y="661987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70" name="Oval 5"/>
          <p:cNvSpPr>
            <a:spLocks noChangeArrowheads="1"/>
          </p:cNvSpPr>
          <p:nvPr/>
        </p:nvSpPr>
        <p:spPr bwMode="auto">
          <a:xfrm>
            <a:off x="6938963" y="1036637"/>
            <a:ext cx="496887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71" name="Line 6"/>
          <p:cNvSpPr>
            <a:spLocks noChangeShapeType="1"/>
          </p:cNvSpPr>
          <p:nvPr/>
        </p:nvSpPr>
        <p:spPr bwMode="auto">
          <a:xfrm>
            <a:off x="6938963" y="1025525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72" name="Line 7"/>
          <p:cNvSpPr>
            <a:spLocks noChangeShapeType="1"/>
          </p:cNvSpPr>
          <p:nvPr/>
        </p:nvSpPr>
        <p:spPr bwMode="auto">
          <a:xfrm>
            <a:off x="7435850" y="1025525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6938963" y="1025525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02" name="Oval 9"/>
          <p:cNvSpPr>
            <a:spLocks noChangeArrowheads="1"/>
          </p:cNvSpPr>
          <p:nvPr/>
        </p:nvSpPr>
        <p:spPr bwMode="auto">
          <a:xfrm>
            <a:off x="6934200" y="931862"/>
            <a:ext cx="496888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03" name="Freeform 10"/>
          <p:cNvSpPr>
            <a:spLocks/>
          </p:cNvSpPr>
          <p:nvPr/>
        </p:nvSpPr>
        <p:spPr bwMode="auto">
          <a:xfrm>
            <a:off x="7994650" y="661987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04" name="Freeform 11"/>
          <p:cNvSpPr>
            <a:spLocks/>
          </p:cNvSpPr>
          <p:nvPr/>
        </p:nvSpPr>
        <p:spPr bwMode="auto">
          <a:xfrm>
            <a:off x="7442200" y="1081087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grpSp>
        <p:nvGrpSpPr>
          <p:cNvPr id="105" name="Group 12"/>
          <p:cNvGrpSpPr>
            <a:grpSpLocks/>
          </p:cNvGrpSpPr>
          <p:nvPr/>
        </p:nvGrpSpPr>
        <p:grpSpPr bwMode="auto">
          <a:xfrm>
            <a:off x="7000875" y="849312"/>
            <a:ext cx="354013" cy="396875"/>
            <a:chOff x="2944" y="2425"/>
            <a:chExt cx="226" cy="250"/>
          </a:xfrm>
        </p:grpSpPr>
        <p:sp>
          <p:nvSpPr>
            <p:cNvPr id="106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07" name="Text Box 14"/>
            <p:cNvSpPr txBox="1">
              <a:spLocks noChangeArrowheads="1"/>
            </p:cNvSpPr>
            <p:nvPr/>
          </p:nvSpPr>
          <p:spPr bwMode="auto">
            <a:xfrm>
              <a:off x="2944" y="2425"/>
              <a:ext cx="2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0">
                  <a:solidFill>
                    <a:srgbClr val="000000"/>
                  </a:solidFill>
                </a:rPr>
                <a:t>A</a:t>
              </a:r>
              <a:endParaRPr lang="en-US" sz="24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108" name="Group 15"/>
          <p:cNvGrpSpPr>
            <a:grpSpLocks/>
          </p:cNvGrpSpPr>
          <p:nvPr/>
        </p:nvGrpSpPr>
        <p:grpSpPr bwMode="auto">
          <a:xfrm>
            <a:off x="8275638" y="868362"/>
            <a:ext cx="501650" cy="396875"/>
            <a:chOff x="1740" y="2302"/>
            <a:chExt cx="316" cy="250"/>
          </a:xfrm>
        </p:grpSpPr>
        <p:sp>
          <p:nvSpPr>
            <p:cNvPr id="109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10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11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12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13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grpSp>
          <p:nvGrpSpPr>
            <p:cNvPr id="114" name="Group 21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15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>
                  <a:solidFill>
                    <a:srgbClr val="000000"/>
                  </a:solidFill>
                  <a:latin typeface="Courier New" charset="0"/>
                  <a:ea typeface="ＭＳ Ｐゴシック" charset="0"/>
                </a:endParaRPr>
              </a:p>
            </p:txBody>
          </p:sp>
          <p:sp>
            <p:nvSpPr>
              <p:cNvPr id="116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0">
                    <a:solidFill>
                      <a:srgbClr val="000000"/>
                    </a:solidFill>
                  </a:rPr>
                  <a:t>C</a:t>
                </a:r>
                <a:endParaRPr lang="en-US" sz="2400" b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7" name="Text Box 24"/>
          <p:cNvSpPr txBox="1">
            <a:spLocks noChangeArrowheads="1"/>
          </p:cNvSpPr>
          <p:nvPr/>
        </p:nvSpPr>
        <p:spPr bwMode="auto">
          <a:xfrm>
            <a:off x="8110538" y="53657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1</a:t>
            </a: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18" name="Text Box 25"/>
          <p:cNvSpPr txBox="1">
            <a:spLocks noChangeArrowheads="1"/>
          </p:cNvSpPr>
          <p:nvPr/>
        </p:nvSpPr>
        <p:spPr bwMode="auto">
          <a:xfrm>
            <a:off x="7272338" y="53181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4</a:t>
            </a: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19" name="Text Box 26"/>
          <p:cNvSpPr txBox="1">
            <a:spLocks noChangeArrowheads="1"/>
          </p:cNvSpPr>
          <p:nvPr/>
        </p:nvSpPr>
        <p:spPr bwMode="auto">
          <a:xfrm>
            <a:off x="7661275" y="1060450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50</a:t>
            </a:r>
            <a:endParaRPr lang="en-US" sz="2400" b="0">
              <a:solidFill>
                <a:srgbClr val="000000"/>
              </a:solidFill>
            </a:endParaRPr>
          </a:p>
        </p:txBody>
      </p:sp>
      <p:grpSp>
        <p:nvGrpSpPr>
          <p:cNvPr id="120" name="Group 27"/>
          <p:cNvGrpSpPr>
            <a:grpSpLocks/>
          </p:cNvGrpSpPr>
          <p:nvPr/>
        </p:nvGrpSpPr>
        <p:grpSpPr bwMode="auto">
          <a:xfrm>
            <a:off x="7608888" y="354012"/>
            <a:ext cx="501650" cy="396875"/>
            <a:chOff x="1740" y="2302"/>
            <a:chExt cx="316" cy="250"/>
          </a:xfrm>
        </p:grpSpPr>
        <p:sp>
          <p:nvSpPr>
            <p:cNvPr id="121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22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23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24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25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grpSp>
          <p:nvGrpSpPr>
            <p:cNvPr id="126" name="Group 33"/>
            <p:cNvGrpSpPr>
              <a:grpSpLocks/>
            </p:cNvGrpSpPr>
            <p:nvPr/>
          </p:nvGrpSpPr>
          <p:grpSpPr bwMode="auto">
            <a:xfrm>
              <a:off x="1790" y="2302"/>
              <a:ext cx="223" cy="250"/>
              <a:chOff x="2944" y="2425"/>
              <a:chExt cx="227" cy="250"/>
            </a:xfrm>
          </p:grpSpPr>
          <p:sp>
            <p:nvSpPr>
              <p:cNvPr id="127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>
                  <a:solidFill>
                    <a:srgbClr val="000000"/>
                  </a:solidFill>
                  <a:latin typeface="Courier New" charset="0"/>
                  <a:ea typeface="ＭＳ Ｐゴシック" charset="0"/>
                </a:endParaRPr>
              </a:p>
            </p:txBody>
          </p:sp>
          <p:sp>
            <p:nvSpPr>
              <p:cNvPr id="128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0">
                    <a:solidFill>
                      <a:srgbClr val="000000"/>
                    </a:solidFill>
                  </a:rPr>
                  <a:t>B</a:t>
                </a:r>
                <a:endParaRPr lang="en-US" sz="2400" b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9" name="Text Box 36"/>
          <p:cNvSpPr txBox="1">
            <a:spLocks noChangeArrowheads="1"/>
          </p:cNvSpPr>
          <p:nvPr/>
        </p:nvSpPr>
        <p:spPr bwMode="auto">
          <a:xfrm>
            <a:off x="7019766" y="136525"/>
            <a:ext cx="4924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srgbClr val="FF0000"/>
                </a:solidFill>
              </a:rPr>
              <a:t>60</a:t>
            </a:r>
            <a:endParaRPr lang="en-US" sz="2400" b="0" dirty="0">
              <a:solidFill>
                <a:srgbClr val="000000"/>
              </a:solidFill>
            </a:endParaRPr>
          </a:p>
        </p:txBody>
      </p:sp>
      <p:sp>
        <p:nvSpPr>
          <p:cNvPr id="130" name="Line 37"/>
          <p:cNvSpPr>
            <a:spLocks noChangeShapeType="1"/>
          </p:cNvSpPr>
          <p:nvPr/>
        </p:nvSpPr>
        <p:spPr bwMode="auto">
          <a:xfrm flipH="1" flipV="1">
            <a:off x="7294563" y="452437"/>
            <a:ext cx="209550" cy="3619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33" name="Text Box 38"/>
          <p:cNvSpPr txBox="1">
            <a:spLocks noChangeArrowheads="1"/>
          </p:cNvSpPr>
          <p:nvPr/>
        </p:nvSpPr>
        <p:spPr bwMode="auto">
          <a:xfrm>
            <a:off x="4051804" y="5872203"/>
            <a:ext cx="47207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altLang="ja-JP" sz="2400" b="0" dirty="0">
                <a:solidFill>
                  <a:schemeClr val="accent2"/>
                </a:solidFill>
                <a:latin typeface="Arial" charset="0"/>
              </a:rPr>
              <a:t>“bad news travels slowly”</a:t>
            </a:r>
          </a:p>
          <a:p>
            <a:r>
              <a:rPr lang="en-US" sz="2400" b="0" dirty="0">
                <a:solidFill>
                  <a:schemeClr val="accent2"/>
                </a:solidFill>
                <a:latin typeface="Arial" charset="0"/>
              </a:rPr>
              <a:t>(not yet converged)</a:t>
            </a:r>
            <a:endParaRPr lang="en-US" sz="1600" b="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98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utoUpdateAnimBg="0"/>
      <p:bldP spid="130" grpId="0" animBg="1"/>
      <p:bldP spid="1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DV: </a:t>
            </a:r>
            <a:r>
              <a:rPr lang="en-US" i="1" dirty="0">
                <a:latin typeface="Helvetica" charset="0"/>
                <a:ea typeface="ＭＳ Ｐゴシック" charset="0"/>
                <a:cs typeface="ＭＳ Ｐゴシック" charset="0"/>
              </a:rPr>
              <a:t>Poisoned Reverse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38A087E-AF4F-EC41-8837-F7964E5A1F4C}" type="slidenum">
              <a:rPr lang="en-US" sz="1400" b="0">
                <a:solidFill>
                  <a:srgbClr val="000000"/>
                </a:solidFill>
                <a:latin typeface="Times New Roman" charset="0"/>
              </a:rPr>
              <a:pPr eaLnBrk="1" hangingPunct="1"/>
              <a:t>24</a:t>
            </a:fld>
            <a:endParaRPr lang="en-US" sz="1400" b="0">
              <a:solidFill>
                <a:srgbClr val="000000"/>
              </a:solidFill>
              <a:latin typeface="Times New Roman" charset="0"/>
            </a:endParaRPr>
          </a:p>
        </p:txBody>
      </p:sp>
      <p:graphicFrame>
        <p:nvGraphicFramePr>
          <p:cNvPr id="72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009571"/>
              </p:ext>
            </p:extLst>
          </p:nvPr>
        </p:nvGraphicFramePr>
        <p:xfrm>
          <a:off x="838200" y="3709302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0" y="3766452"/>
            <a:ext cx="85883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>
                <a:solidFill>
                  <a:srgbClr val="000000"/>
                </a:solidFill>
              </a:rPr>
              <a:t>Node B</a:t>
            </a:r>
          </a:p>
        </p:txBody>
      </p:sp>
      <p:graphicFrame>
        <p:nvGraphicFramePr>
          <p:cNvPr id="74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442899"/>
              </p:ext>
            </p:extLst>
          </p:nvPr>
        </p:nvGraphicFramePr>
        <p:xfrm>
          <a:off x="838200" y="4928502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75" name="Text Box 76"/>
          <p:cNvSpPr txBox="1">
            <a:spLocks noChangeArrowheads="1"/>
          </p:cNvSpPr>
          <p:nvPr/>
        </p:nvSpPr>
        <p:spPr bwMode="auto">
          <a:xfrm>
            <a:off x="0" y="4914215"/>
            <a:ext cx="869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>
                <a:solidFill>
                  <a:srgbClr val="000000"/>
                </a:solidFill>
              </a:rPr>
              <a:t>Node C</a:t>
            </a:r>
          </a:p>
        </p:txBody>
      </p:sp>
      <p:sp>
        <p:nvSpPr>
          <p:cNvPr id="76" name="Line 187"/>
          <p:cNvSpPr>
            <a:spLocks noChangeShapeType="1"/>
          </p:cNvSpPr>
          <p:nvPr/>
        </p:nvSpPr>
        <p:spPr bwMode="auto">
          <a:xfrm>
            <a:off x="761999" y="6147702"/>
            <a:ext cx="8040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grpSp>
        <p:nvGrpSpPr>
          <p:cNvPr id="77" name="Group 188"/>
          <p:cNvGrpSpPr>
            <a:grpSpLocks/>
          </p:cNvGrpSpPr>
          <p:nvPr/>
        </p:nvGrpSpPr>
        <p:grpSpPr bwMode="auto">
          <a:xfrm>
            <a:off x="1295400" y="6147702"/>
            <a:ext cx="2439992" cy="533400"/>
            <a:chOff x="816" y="3936"/>
            <a:chExt cx="1537" cy="336"/>
          </a:xfrm>
        </p:grpSpPr>
        <p:sp>
          <p:nvSpPr>
            <p:cNvPr id="78" name="Text Box 189"/>
            <p:cNvSpPr txBox="1">
              <a:spLocks noChangeArrowheads="1"/>
            </p:cNvSpPr>
            <p:nvPr/>
          </p:nvSpPr>
          <p:spPr bwMode="auto">
            <a:xfrm>
              <a:off x="816" y="4062"/>
              <a:ext cx="153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</a:rPr>
                <a:t>Link cost changes here</a:t>
              </a:r>
            </a:p>
          </p:txBody>
        </p:sp>
        <p:sp>
          <p:nvSpPr>
            <p:cNvPr id="79" name="Line 190"/>
            <p:cNvSpPr>
              <a:spLocks noChangeShapeType="1"/>
            </p:cNvSpPr>
            <p:nvPr/>
          </p:nvSpPr>
          <p:spPr bwMode="auto">
            <a:xfrm flipV="1">
              <a:off x="1392" y="393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</p:grpSp>
      <p:graphicFrame>
        <p:nvGraphicFramePr>
          <p:cNvPr id="8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1411"/>
              </p:ext>
            </p:extLst>
          </p:nvPr>
        </p:nvGraphicFramePr>
        <p:xfrm>
          <a:off x="2362200" y="3709302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426242"/>
              </p:ext>
            </p:extLst>
          </p:nvPr>
        </p:nvGraphicFramePr>
        <p:xfrm>
          <a:off x="2362200" y="4928502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629447"/>
              </p:ext>
            </p:extLst>
          </p:nvPr>
        </p:nvGraphicFramePr>
        <p:xfrm>
          <a:off x="4114800" y="3687077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752610"/>
              </p:ext>
            </p:extLst>
          </p:nvPr>
        </p:nvGraphicFramePr>
        <p:xfrm>
          <a:off x="4114800" y="4928502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70542"/>
              </p:ext>
            </p:extLst>
          </p:nvPr>
        </p:nvGraphicFramePr>
        <p:xfrm>
          <a:off x="5943600" y="3687077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428592"/>
              </p:ext>
            </p:extLst>
          </p:nvPr>
        </p:nvGraphicFramePr>
        <p:xfrm>
          <a:off x="5943600" y="4928502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395955"/>
              </p:ext>
            </p:extLst>
          </p:nvPr>
        </p:nvGraphicFramePr>
        <p:xfrm>
          <a:off x="808038" y="2490102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8" name="Text Box 57"/>
          <p:cNvSpPr txBox="1">
            <a:spLocks noChangeArrowheads="1"/>
          </p:cNvSpPr>
          <p:nvPr/>
        </p:nvSpPr>
        <p:spPr bwMode="auto">
          <a:xfrm>
            <a:off x="-30162" y="2547252"/>
            <a:ext cx="92333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>
                <a:solidFill>
                  <a:srgbClr val="000000"/>
                </a:solidFill>
              </a:rPr>
              <a:t>Node </a:t>
            </a:r>
            <a:r>
              <a:rPr lang="en-US" sz="1600" b="0" dirty="0" smtClean="0">
                <a:solidFill>
                  <a:srgbClr val="000000"/>
                </a:solidFill>
              </a:rPr>
              <a:t>A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aphicFrame>
        <p:nvGraphicFramePr>
          <p:cNvPr id="89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712153"/>
              </p:ext>
            </p:extLst>
          </p:nvPr>
        </p:nvGraphicFramePr>
        <p:xfrm>
          <a:off x="2332038" y="2490102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148089"/>
              </p:ext>
            </p:extLst>
          </p:nvPr>
        </p:nvGraphicFramePr>
        <p:xfrm>
          <a:off x="4084638" y="2467877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28100"/>
              </p:ext>
            </p:extLst>
          </p:nvPr>
        </p:nvGraphicFramePr>
        <p:xfrm>
          <a:off x="5913438" y="2467877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151670"/>
              </p:ext>
            </p:extLst>
          </p:nvPr>
        </p:nvGraphicFramePr>
        <p:xfrm>
          <a:off x="7497762" y="3683902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3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994001"/>
              </p:ext>
            </p:extLst>
          </p:nvPr>
        </p:nvGraphicFramePr>
        <p:xfrm>
          <a:off x="7497762" y="4925327"/>
          <a:ext cx="1295400" cy="1089504"/>
        </p:xfrm>
        <a:graphic>
          <a:graphicData uri="http://schemas.openxmlformats.org/drawingml/2006/table">
            <a:tbl>
              <a:tblPr/>
              <a:tblGrid>
                <a:gridCol w="387350"/>
                <a:gridCol w="450850"/>
                <a:gridCol w="457200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∞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713963"/>
              </p:ext>
            </p:extLst>
          </p:nvPr>
        </p:nvGraphicFramePr>
        <p:xfrm>
          <a:off x="7467600" y="2464702"/>
          <a:ext cx="1295400" cy="1089504"/>
        </p:xfrm>
        <a:graphic>
          <a:graphicData uri="http://schemas.openxmlformats.org/drawingml/2006/table">
            <a:tbl>
              <a:tblPr/>
              <a:tblGrid>
                <a:gridCol w="384175"/>
                <a:gridCol w="430213"/>
                <a:gridCol w="481012"/>
              </a:tblGrid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DDDDDD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3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24" marB="44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24" marB="44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95" name="Text Box 57"/>
          <p:cNvSpPr txBox="1">
            <a:spLocks noChangeArrowheads="1"/>
          </p:cNvSpPr>
          <p:nvPr/>
        </p:nvSpPr>
        <p:spPr bwMode="auto">
          <a:xfrm>
            <a:off x="808037" y="1804302"/>
            <a:ext cx="1249364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Stable state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 Box 57"/>
          <p:cNvSpPr txBox="1">
            <a:spLocks noChangeArrowheads="1"/>
          </p:cNvSpPr>
          <p:nvPr/>
        </p:nvSpPr>
        <p:spPr bwMode="auto">
          <a:xfrm>
            <a:off x="2246312" y="1804301"/>
            <a:ext cx="1411287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A-B changed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 Box 57"/>
          <p:cNvSpPr txBox="1">
            <a:spLocks noChangeArrowheads="1"/>
          </p:cNvSpPr>
          <p:nvPr/>
        </p:nvSpPr>
        <p:spPr bwMode="auto">
          <a:xfrm>
            <a:off x="4013200" y="1807195"/>
            <a:ext cx="141128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sends tables to B, C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 Box 57"/>
          <p:cNvSpPr txBox="1">
            <a:spLocks noChangeArrowheads="1"/>
          </p:cNvSpPr>
          <p:nvPr/>
        </p:nvSpPr>
        <p:spPr bwMode="auto">
          <a:xfrm>
            <a:off x="5827713" y="1804301"/>
            <a:ext cx="141128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 sends tables to C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 Box 57"/>
          <p:cNvSpPr txBox="1">
            <a:spLocks noChangeArrowheads="1"/>
          </p:cNvSpPr>
          <p:nvPr/>
        </p:nvSpPr>
        <p:spPr bwMode="auto">
          <a:xfrm>
            <a:off x="7391400" y="1804300"/>
            <a:ext cx="1411287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 sends tables to B</a:t>
            </a:r>
            <a:endParaRPr 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Freeform 3"/>
          <p:cNvSpPr>
            <a:spLocks/>
          </p:cNvSpPr>
          <p:nvPr/>
        </p:nvSpPr>
        <p:spPr bwMode="auto">
          <a:xfrm>
            <a:off x="6781800" y="242887"/>
            <a:ext cx="2184400" cy="1212850"/>
          </a:xfrm>
          <a:custGeom>
            <a:avLst/>
            <a:gdLst>
              <a:gd name="T0" fmla="*/ 2147483647 w 1376"/>
              <a:gd name="T1" fmla="*/ 2147483647 h 764"/>
              <a:gd name="T2" fmla="*/ 2147483647 w 1376"/>
              <a:gd name="T3" fmla="*/ 2147483647 h 764"/>
              <a:gd name="T4" fmla="*/ 2147483647 w 1376"/>
              <a:gd name="T5" fmla="*/ 2147483647 h 764"/>
              <a:gd name="T6" fmla="*/ 2147483647 w 1376"/>
              <a:gd name="T7" fmla="*/ 2147483647 h 764"/>
              <a:gd name="T8" fmla="*/ 2147483647 w 1376"/>
              <a:gd name="T9" fmla="*/ 2147483647 h 764"/>
              <a:gd name="T10" fmla="*/ 2147483647 w 1376"/>
              <a:gd name="T11" fmla="*/ 2147483647 h 764"/>
              <a:gd name="T12" fmla="*/ 2147483647 w 1376"/>
              <a:gd name="T13" fmla="*/ 2147483647 h 764"/>
              <a:gd name="T14" fmla="*/ 2147483647 w 1376"/>
              <a:gd name="T15" fmla="*/ 2147483647 h 764"/>
              <a:gd name="T16" fmla="*/ 2147483647 w 1376"/>
              <a:gd name="T17" fmla="*/ 2147483647 h 7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764"/>
              <a:gd name="T29" fmla="*/ 1376 w 1376"/>
              <a:gd name="T30" fmla="*/ 764 h 7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764">
                <a:moveTo>
                  <a:pt x="113" y="348"/>
                </a:moveTo>
                <a:cubicBezTo>
                  <a:pt x="166" y="270"/>
                  <a:pt x="296" y="218"/>
                  <a:pt x="395" y="162"/>
                </a:cubicBezTo>
                <a:cubicBezTo>
                  <a:pt x="494" y="106"/>
                  <a:pt x="583" y="0"/>
                  <a:pt x="710" y="9"/>
                </a:cubicBezTo>
                <a:cubicBezTo>
                  <a:pt x="837" y="18"/>
                  <a:pt x="1051" y="136"/>
                  <a:pt x="1160" y="219"/>
                </a:cubicBezTo>
                <a:cubicBezTo>
                  <a:pt x="1269" y="302"/>
                  <a:pt x="1376" y="426"/>
                  <a:pt x="1367" y="510"/>
                </a:cubicBezTo>
                <a:cubicBezTo>
                  <a:pt x="1358" y="594"/>
                  <a:pt x="1234" y="688"/>
                  <a:pt x="1103" y="726"/>
                </a:cubicBezTo>
                <a:cubicBezTo>
                  <a:pt x="972" y="764"/>
                  <a:pt x="749" y="754"/>
                  <a:pt x="578" y="738"/>
                </a:cubicBezTo>
                <a:cubicBezTo>
                  <a:pt x="407" y="722"/>
                  <a:pt x="154" y="695"/>
                  <a:pt x="77" y="630"/>
                </a:cubicBezTo>
                <a:cubicBezTo>
                  <a:pt x="0" y="565"/>
                  <a:pt x="60" y="426"/>
                  <a:pt x="113" y="348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70" name="Freeform 4"/>
          <p:cNvSpPr>
            <a:spLocks/>
          </p:cNvSpPr>
          <p:nvPr/>
        </p:nvSpPr>
        <p:spPr bwMode="auto">
          <a:xfrm>
            <a:off x="7351713" y="661987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71" name="Oval 5"/>
          <p:cNvSpPr>
            <a:spLocks noChangeArrowheads="1"/>
          </p:cNvSpPr>
          <p:nvPr/>
        </p:nvSpPr>
        <p:spPr bwMode="auto">
          <a:xfrm>
            <a:off x="6938963" y="1036637"/>
            <a:ext cx="496887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37" name="Line 6"/>
          <p:cNvSpPr>
            <a:spLocks noChangeShapeType="1"/>
          </p:cNvSpPr>
          <p:nvPr/>
        </p:nvSpPr>
        <p:spPr bwMode="auto">
          <a:xfrm>
            <a:off x="6938963" y="1025525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38" name="Line 7"/>
          <p:cNvSpPr>
            <a:spLocks noChangeShapeType="1"/>
          </p:cNvSpPr>
          <p:nvPr/>
        </p:nvSpPr>
        <p:spPr bwMode="auto">
          <a:xfrm>
            <a:off x="7435850" y="1025525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39" name="Rectangle 8"/>
          <p:cNvSpPr>
            <a:spLocks noChangeArrowheads="1"/>
          </p:cNvSpPr>
          <p:nvPr/>
        </p:nvSpPr>
        <p:spPr bwMode="auto">
          <a:xfrm>
            <a:off x="6938963" y="1025525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40" name="Oval 9"/>
          <p:cNvSpPr>
            <a:spLocks noChangeArrowheads="1"/>
          </p:cNvSpPr>
          <p:nvPr/>
        </p:nvSpPr>
        <p:spPr bwMode="auto">
          <a:xfrm>
            <a:off x="6934200" y="931862"/>
            <a:ext cx="496888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41" name="Freeform 10"/>
          <p:cNvSpPr>
            <a:spLocks/>
          </p:cNvSpPr>
          <p:nvPr/>
        </p:nvSpPr>
        <p:spPr bwMode="auto">
          <a:xfrm>
            <a:off x="7994650" y="661987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42" name="Freeform 11"/>
          <p:cNvSpPr>
            <a:spLocks/>
          </p:cNvSpPr>
          <p:nvPr/>
        </p:nvSpPr>
        <p:spPr bwMode="auto">
          <a:xfrm>
            <a:off x="7442200" y="1081087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grpSp>
        <p:nvGrpSpPr>
          <p:cNvPr id="143" name="Group 12"/>
          <p:cNvGrpSpPr>
            <a:grpSpLocks/>
          </p:cNvGrpSpPr>
          <p:nvPr/>
        </p:nvGrpSpPr>
        <p:grpSpPr bwMode="auto">
          <a:xfrm>
            <a:off x="7000875" y="849312"/>
            <a:ext cx="354013" cy="396875"/>
            <a:chOff x="2944" y="2425"/>
            <a:chExt cx="226" cy="250"/>
          </a:xfrm>
        </p:grpSpPr>
        <p:sp>
          <p:nvSpPr>
            <p:cNvPr id="144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45" name="Text Box 14"/>
            <p:cNvSpPr txBox="1">
              <a:spLocks noChangeArrowheads="1"/>
            </p:cNvSpPr>
            <p:nvPr/>
          </p:nvSpPr>
          <p:spPr bwMode="auto">
            <a:xfrm>
              <a:off x="2944" y="2425"/>
              <a:ext cx="22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0">
                  <a:solidFill>
                    <a:srgbClr val="000000"/>
                  </a:solidFill>
                </a:rPr>
                <a:t>A</a:t>
              </a:r>
              <a:endParaRPr lang="en-US" sz="24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146" name="Group 15"/>
          <p:cNvGrpSpPr>
            <a:grpSpLocks/>
          </p:cNvGrpSpPr>
          <p:nvPr/>
        </p:nvGrpSpPr>
        <p:grpSpPr bwMode="auto">
          <a:xfrm>
            <a:off x="8275638" y="868362"/>
            <a:ext cx="501650" cy="396875"/>
            <a:chOff x="1740" y="2302"/>
            <a:chExt cx="316" cy="250"/>
          </a:xfrm>
        </p:grpSpPr>
        <p:sp>
          <p:nvSpPr>
            <p:cNvPr id="147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48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49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50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51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grpSp>
          <p:nvGrpSpPr>
            <p:cNvPr id="152" name="Group 21"/>
            <p:cNvGrpSpPr>
              <a:grpSpLocks/>
            </p:cNvGrpSpPr>
            <p:nvPr/>
          </p:nvGrpSpPr>
          <p:grpSpPr bwMode="auto">
            <a:xfrm>
              <a:off x="1785" y="2302"/>
              <a:ext cx="232" cy="250"/>
              <a:chOff x="2939" y="2425"/>
              <a:chExt cx="236" cy="250"/>
            </a:xfrm>
          </p:grpSpPr>
          <p:sp>
            <p:nvSpPr>
              <p:cNvPr id="153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>
                  <a:solidFill>
                    <a:srgbClr val="000000"/>
                  </a:solidFill>
                  <a:latin typeface="Courier New" charset="0"/>
                  <a:ea typeface="ＭＳ Ｐゴシック" charset="0"/>
                </a:endParaRPr>
              </a:p>
            </p:txBody>
          </p:sp>
          <p:sp>
            <p:nvSpPr>
              <p:cNvPr id="154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0">
                    <a:solidFill>
                      <a:srgbClr val="000000"/>
                    </a:solidFill>
                  </a:rPr>
                  <a:t>C</a:t>
                </a:r>
                <a:endParaRPr lang="en-US" sz="2400" b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55" name="Text Box 24"/>
          <p:cNvSpPr txBox="1">
            <a:spLocks noChangeArrowheads="1"/>
          </p:cNvSpPr>
          <p:nvPr/>
        </p:nvSpPr>
        <p:spPr bwMode="auto">
          <a:xfrm>
            <a:off x="8110538" y="53657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1</a:t>
            </a: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56" name="Text Box 25"/>
          <p:cNvSpPr txBox="1">
            <a:spLocks noChangeArrowheads="1"/>
          </p:cNvSpPr>
          <p:nvPr/>
        </p:nvSpPr>
        <p:spPr bwMode="auto">
          <a:xfrm>
            <a:off x="7272338" y="53181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4</a:t>
            </a: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57" name="Text Box 26"/>
          <p:cNvSpPr txBox="1">
            <a:spLocks noChangeArrowheads="1"/>
          </p:cNvSpPr>
          <p:nvPr/>
        </p:nvSpPr>
        <p:spPr bwMode="auto">
          <a:xfrm>
            <a:off x="7661275" y="1060450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50</a:t>
            </a:r>
            <a:endParaRPr lang="en-US" sz="2400" b="0">
              <a:solidFill>
                <a:srgbClr val="000000"/>
              </a:solidFill>
            </a:endParaRPr>
          </a:p>
        </p:txBody>
      </p:sp>
      <p:grpSp>
        <p:nvGrpSpPr>
          <p:cNvPr id="158" name="Group 27"/>
          <p:cNvGrpSpPr>
            <a:grpSpLocks/>
          </p:cNvGrpSpPr>
          <p:nvPr/>
        </p:nvGrpSpPr>
        <p:grpSpPr bwMode="auto">
          <a:xfrm>
            <a:off x="7608888" y="354012"/>
            <a:ext cx="501650" cy="396875"/>
            <a:chOff x="1740" y="2302"/>
            <a:chExt cx="316" cy="250"/>
          </a:xfrm>
        </p:grpSpPr>
        <p:sp>
          <p:nvSpPr>
            <p:cNvPr id="159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60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61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62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163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latin typeface="Courier New" charset="0"/>
                <a:ea typeface="ＭＳ Ｐゴシック" charset="0"/>
              </a:endParaRPr>
            </a:p>
          </p:txBody>
        </p:sp>
        <p:grpSp>
          <p:nvGrpSpPr>
            <p:cNvPr id="164" name="Group 33"/>
            <p:cNvGrpSpPr>
              <a:grpSpLocks/>
            </p:cNvGrpSpPr>
            <p:nvPr/>
          </p:nvGrpSpPr>
          <p:grpSpPr bwMode="auto">
            <a:xfrm>
              <a:off x="1790" y="2302"/>
              <a:ext cx="223" cy="250"/>
              <a:chOff x="2944" y="2425"/>
              <a:chExt cx="227" cy="250"/>
            </a:xfrm>
          </p:grpSpPr>
          <p:sp>
            <p:nvSpPr>
              <p:cNvPr id="165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 b="1">
                  <a:solidFill>
                    <a:srgbClr val="000000"/>
                  </a:solidFill>
                  <a:latin typeface="Courier New" charset="0"/>
                  <a:ea typeface="ＭＳ Ｐゴシック" charset="0"/>
                </a:endParaRPr>
              </a:p>
            </p:txBody>
          </p:sp>
          <p:sp>
            <p:nvSpPr>
              <p:cNvPr id="166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0">
                    <a:solidFill>
                      <a:srgbClr val="000000"/>
                    </a:solidFill>
                  </a:rPr>
                  <a:t>B</a:t>
                </a:r>
                <a:endParaRPr lang="en-US" sz="2400" b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67" name="Text Box 36"/>
          <p:cNvSpPr txBox="1">
            <a:spLocks noChangeArrowheads="1"/>
          </p:cNvSpPr>
          <p:nvPr/>
        </p:nvSpPr>
        <p:spPr bwMode="auto">
          <a:xfrm>
            <a:off x="7019766" y="136525"/>
            <a:ext cx="4924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srgbClr val="FF0000"/>
                </a:solidFill>
              </a:rPr>
              <a:t>60</a:t>
            </a:r>
            <a:endParaRPr lang="en-US" sz="2400" b="0" dirty="0">
              <a:solidFill>
                <a:srgbClr val="000000"/>
              </a:solidFill>
            </a:endParaRPr>
          </a:p>
        </p:txBody>
      </p:sp>
      <p:sp>
        <p:nvSpPr>
          <p:cNvPr id="168" name="Line 37"/>
          <p:cNvSpPr>
            <a:spLocks noChangeShapeType="1"/>
          </p:cNvSpPr>
          <p:nvPr/>
        </p:nvSpPr>
        <p:spPr bwMode="auto">
          <a:xfrm flipH="1" flipV="1">
            <a:off x="7294563" y="452437"/>
            <a:ext cx="209550" cy="3619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69" name="Rectangle 39"/>
          <p:cNvSpPr>
            <a:spLocks noChangeArrowheads="1"/>
          </p:cNvSpPr>
          <p:nvPr/>
        </p:nvSpPr>
        <p:spPr bwMode="auto">
          <a:xfrm>
            <a:off x="352168" y="1164109"/>
            <a:ext cx="7772400" cy="80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9" tIns="44446" rIns="90479" bIns="44446"/>
          <a:lstStyle/>
          <a:p>
            <a:pPr marL="285750" indent="-285750" algn="l" eaLnBrk="0" hangingPunct="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Times" charset="0"/>
              <a:buChar char="•"/>
            </a:pPr>
            <a:r>
              <a:rPr lang="en-US" b="0" dirty="0">
                <a:latin typeface="Arial" charset="0"/>
              </a:rPr>
              <a:t>If B routes through C to get to A:</a:t>
            </a:r>
            <a:endParaRPr lang="en-US" sz="1800" b="0" dirty="0">
              <a:latin typeface="Arial" charset="0"/>
            </a:endParaRPr>
          </a:p>
          <a:p>
            <a:pPr marL="685800" lvl="1" indent="-228600" algn="l" eaLnBrk="0" hangingPunct="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en-US" sz="1600" b="0" dirty="0">
                <a:latin typeface="Arial" charset="0"/>
              </a:rPr>
              <a:t>B tells C its (</a:t>
            </a:r>
            <a:r>
              <a:rPr lang="en-US" sz="1600" b="0" dirty="0" smtClean="0">
                <a:latin typeface="Arial" charset="0"/>
              </a:rPr>
              <a:t>B’</a:t>
            </a:r>
            <a:r>
              <a:rPr lang="en-US" altLang="ja-JP" sz="1600" b="0" dirty="0" smtClean="0">
                <a:latin typeface="Arial" charset="0"/>
              </a:rPr>
              <a:t>s</a:t>
            </a:r>
            <a:r>
              <a:rPr lang="en-US" altLang="ja-JP" sz="1600" b="0" dirty="0">
                <a:latin typeface="Arial" charset="0"/>
              </a:rPr>
              <a:t>) distance to A is </a:t>
            </a:r>
            <a:r>
              <a:rPr lang="en-US" altLang="ja-JP" sz="1600" b="0" dirty="0" smtClean="0">
                <a:latin typeface="Arial" charset="0"/>
              </a:rPr>
              <a:t>infinite (so </a:t>
            </a:r>
            <a:r>
              <a:rPr lang="en-US" altLang="ja-JP" sz="1600" b="0" dirty="0">
                <a:latin typeface="Arial" charset="0"/>
              </a:rPr>
              <a:t>C </a:t>
            </a:r>
            <a:r>
              <a:rPr lang="en-US" altLang="ja-JP" sz="1600" b="0" dirty="0" smtClean="0">
                <a:latin typeface="Arial" charset="0"/>
              </a:rPr>
              <a:t>won’t </a:t>
            </a:r>
            <a:r>
              <a:rPr lang="en-US" altLang="ja-JP" sz="1600" b="0" dirty="0">
                <a:latin typeface="Arial" charset="0"/>
              </a:rPr>
              <a:t>route to A via B</a:t>
            </a:r>
            <a:r>
              <a:rPr lang="en-US" altLang="ja-JP" sz="1600" b="0" dirty="0" smtClean="0">
                <a:latin typeface="Arial" charset="0"/>
              </a:rPr>
              <a:t>)</a:t>
            </a:r>
            <a:endParaRPr lang="en-US" altLang="ja-JP" b="0" dirty="0">
              <a:latin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29419" y="1807195"/>
            <a:ext cx="853678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Text Box 38"/>
          <p:cNvSpPr txBox="1">
            <a:spLocks noChangeArrowheads="1"/>
          </p:cNvSpPr>
          <p:nvPr/>
        </p:nvSpPr>
        <p:spPr bwMode="auto">
          <a:xfrm>
            <a:off x="4081965" y="6138089"/>
            <a:ext cx="47207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altLang="ja-JP" sz="1800" b="0" dirty="0" smtClean="0">
                <a:solidFill>
                  <a:schemeClr val="accent2"/>
                </a:solidFill>
                <a:latin typeface="Arial" charset="0"/>
              </a:rPr>
              <a:t>Note: this converges after C receives another update from B</a:t>
            </a:r>
            <a:endParaRPr lang="en-US" sz="1200" b="0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20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utoUpdateAnimBg="0"/>
      <p:bldP spid="168" grpId="0" animBg="1"/>
      <p:bldP spid="1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685800"/>
          </a:xfrm>
        </p:spPr>
        <p:txBody>
          <a:bodyPr/>
          <a:lstStyle/>
          <a:p>
            <a:r>
              <a:rPr lang="en-US" dirty="0" smtClean="0"/>
              <a:t>Will PR Solve C2I Problem Completely?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EC54F-98B7-0A42-9A23-569989152DD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3831708" y="4174071"/>
            <a:ext cx="540931" cy="632364"/>
          </a:xfrm>
          <a:custGeom>
            <a:avLst/>
            <a:gdLst>
              <a:gd name="T0" fmla="*/ 0 w 222"/>
              <a:gd name="T1" fmla="*/ 180 h 180"/>
              <a:gd name="T2" fmla="*/ 222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198185" y="5003170"/>
            <a:ext cx="762665" cy="284564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198185" y="4978578"/>
            <a:ext cx="2437" cy="175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960850" y="4978578"/>
            <a:ext cx="2437" cy="175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98185" y="4978578"/>
            <a:ext cx="755355" cy="17214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3190875" y="4771304"/>
            <a:ext cx="762665" cy="333747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4818543" y="4174071"/>
            <a:ext cx="526312" cy="663982"/>
          </a:xfrm>
          <a:custGeom>
            <a:avLst/>
            <a:gdLst>
              <a:gd name="T0" fmla="*/ 0 w 216"/>
              <a:gd name="T1" fmla="*/ 0 h 189"/>
              <a:gd name="T2" fmla="*/ 216 w 216"/>
              <a:gd name="T3" fmla="*/ 189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3970596" y="5101538"/>
            <a:ext cx="1315779" cy="10539"/>
          </a:xfrm>
          <a:custGeom>
            <a:avLst/>
            <a:gdLst>
              <a:gd name="T0" fmla="*/ 540 w 540"/>
              <a:gd name="T1" fmla="*/ 3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3384577" y="4816975"/>
            <a:ext cx="346217" cy="46373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3293214" y="4840025"/>
            <a:ext cx="543368" cy="87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/>
              <a:t>A</a:t>
            </a:r>
            <a:endParaRPr lang="en-US" sz="2400" b="0" dirty="0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5257136" y="5045328"/>
            <a:ext cx="762664" cy="284564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>
            <a:off x="5257136" y="5020736"/>
            <a:ext cx="0" cy="175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9"/>
          <p:cNvSpPr>
            <a:spLocks noChangeShapeType="1"/>
          </p:cNvSpPr>
          <p:nvPr/>
        </p:nvSpPr>
        <p:spPr bwMode="auto">
          <a:xfrm>
            <a:off x="6019800" y="5020736"/>
            <a:ext cx="0" cy="175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5257136" y="5020736"/>
            <a:ext cx="755354" cy="17214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35" name="Oval 21"/>
          <p:cNvSpPr>
            <a:spLocks noChangeArrowheads="1"/>
          </p:cNvSpPr>
          <p:nvPr/>
        </p:nvSpPr>
        <p:spPr bwMode="auto">
          <a:xfrm>
            <a:off x="5249826" y="4813461"/>
            <a:ext cx="762664" cy="33374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5460506" y="4859132"/>
            <a:ext cx="346395" cy="46373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5359474" y="4876142"/>
            <a:ext cx="565297" cy="87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/>
              <a:t>C</a:t>
            </a:r>
            <a:endParaRPr lang="en-US" sz="2400" b="0" dirty="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4473816" y="5055867"/>
            <a:ext cx="338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/>
              <a:t>1</a:t>
            </a:r>
            <a:endParaRPr lang="en-US" sz="2400" b="0" dirty="0"/>
          </a:p>
        </p:txBody>
      </p:sp>
      <p:sp>
        <p:nvSpPr>
          <p:cNvPr id="23" name="Oval 29"/>
          <p:cNvSpPr>
            <a:spLocks noChangeArrowheads="1"/>
          </p:cNvSpPr>
          <p:nvPr/>
        </p:nvSpPr>
        <p:spPr bwMode="auto">
          <a:xfrm>
            <a:off x="4233752" y="3907074"/>
            <a:ext cx="762664" cy="284564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4233752" y="3882482"/>
            <a:ext cx="0" cy="175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4996416" y="3882482"/>
            <a:ext cx="0" cy="175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4233752" y="3882482"/>
            <a:ext cx="755354" cy="17214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27" name="Oval 33"/>
          <p:cNvSpPr>
            <a:spLocks noChangeArrowheads="1"/>
          </p:cNvSpPr>
          <p:nvPr/>
        </p:nvSpPr>
        <p:spPr bwMode="auto">
          <a:xfrm>
            <a:off x="4226442" y="3675207"/>
            <a:ext cx="762664" cy="33374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4437231" y="3720878"/>
            <a:ext cx="346217" cy="46373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4348273" y="3809342"/>
            <a:ext cx="543368" cy="87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/>
              <a:t>B</a:t>
            </a:r>
            <a:endParaRPr lang="en-US" sz="2400" b="0" dirty="0"/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4190336" y="2517867"/>
            <a:ext cx="762664" cy="284564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0"/>
          <p:cNvSpPr>
            <a:spLocks noChangeShapeType="1"/>
          </p:cNvSpPr>
          <p:nvPr/>
        </p:nvSpPr>
        <p:spPr bwMode="auto">
          <a:xfrm>
            <a:off x="4190336" y="2493275"/>
            <a:ext cx="0" cy="175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1"/>
          <p:cNvSpPr>
            <a:spLocks noChangeShapeType="1"/>
          </p:cNvSpPr>
          <p:nvPr/>
        </p:nvSpPr>
        <p:spPr bwMode="auto">
          <a:xfrm>
            <a:off x="4953000" y="2493275"/>
            <a:ext cx="0" cy="1756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32"/>
          <p:cNvSpPr>
            <a:spLocks noChangeArrowheads="1"/>
          </p:cNvSpPr>
          <p:nvPr/>
        </p:nvSpPr>
        <p:spPr bwMode="auto">
          <a:xfrm>
            <a:off x="4190336" y="2493275"/>
            <a:ext cx="755354" cy="17214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45" name="Oval 33"/>
          <p:cNvSpPr>
            <a:spLocks noChangeArrowheads="1"/>
          </p:cNvSpPr>
          <p:nvPr/>
        </p:nvSpPr>
        <p:spPr bwMode="auto">
          <a:xfrm>
            <a:off x="4183026" y="2286000"/>
            <a:ext cx="762664" cy="33374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4393815" y="2331671"/>
            <a:ext cx="346217" cy="46373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36"/>
          <p:cNvSpPr txBox="1">
            <a:spLocks noChangeArrowheads="1"/>
          </p:cNvSpPr>
          <p:nvPr/>
        </p:nvSpPr>
        <p:spPr bwMode="auto">
          <a:xfrm>
            <a:off x="4411626" y="2362200"/>
            <a:ext cx="338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/>
              <a:t>D</a:t>
            </a:r>
            <a:endParaRPr lang="en-US" sz="2400" b="0" dirty="0"/>
          </a:p>
        </p:txBody>
      </p:sp>
      <p:sp>
        <p:nvSpPr>
          <p:cNvPr id="49" name="Freeform 12"/>
          <p:cNvSpPr>
            <a:spLocks/>
          </p:cNvSpPr>
          <p:nvPr/>
        </p:nvSpPr>
        <p:spPr bwMode="auto">
          <a:xfrm rot="5400000" flipV="1">
            <a:off x="4165570" y="3225830"/>
            <a:ext cx="858579" cy="45719"/>
          </a:xfrm>
          <a:custGeom>
            <a:avLst/>
            <a:gdLst>
              <a:gd name="T0" fmla="*/ 540 w 540"/>
              <a:gd name="T1" fmla="*/ 3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4648200" y="3048000"/>
            <a:ext cx="338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/>
              <a:t>1</a:t>
            </a:r>
            <a:endParaRPr lang="en-US" sz="2400" b="0" dirty="0"/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3657600" y="4114800"/>
            <a:ext cx="338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/>
              <a:t>1</a:t>
            </a:r>
            <a:endParaRPr lang="en-US" sz="2400" b="0" dirty="0"/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5181600" y="4114800"/>
            <a:ext cx="3385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/>
              <a:t>1</a:t>
            </a:r>
            <a:endParaRPr lang="en-US" sz="2400" b="0" dirty="0"/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3911363" y="3886200"/>
            <a:ext cx="355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1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4978163" y="3886200"/>
            <a:ext cx="355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1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3962400" y="4719935"/>
            <a:ext cx="355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2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4901963" y="4719935"/>
            <a:ext cx="355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3366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4191000" y="3200400"/>
            <a:ext cx="404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∞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58" name="Text Box 27"/>
          <p:cNvSpPr txBox="1">
            <a:spLocks noChangeArrowheads="1"/>
          </p:cNvSpPr>
          <p:nvPr/>
        </p:nvSpPr>
        <p:spPr bwMode="auto">
          <a:xfrm>
            <a:off x="3482123" y="4419600"/>
            <a:ext cx="404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∞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5334000" y="4419600"/>
            <a:ext cx="404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∞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4648200" y="3048000"/>
            <a:ext cx="6464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rgbClr val="FF6600"/>
                </a:solidFill>
              </a:rPr>
              <a:t>100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3657600" y="3886200"/>
            <a:ext cx="6981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100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2" name="Text Box 27"/>
          <p:cNvSpPr txBox="1">
            <a:spLocks noChangeArrowheads="1"/>
          </p:cNvSpPr>
          <p:nvPr/>
        </p:nvSpPr>
        <p:spPr bwMode="auto">
          <a:xfrm>
            <a:off x="4940622" y="3886200"/>
            <a:ext cx="6981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100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3530363" y="4343400"/>
            <a:ext cx="355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3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3886200" y="4724400"/>
            <a:ext cx="404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3366FF"/>
                </a:solidFill>
                <a:latin typeface="Arial"/>
                <a:cs typeface="Arial"/>
              </a:rPr>
              <a:t>∞</a:t>
            </a:r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4216163" y="3200400"/>
            <a:ext cx="355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3810000" y="3886200"/>
            <a:ext cx="404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∞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7" name="Text Box 27"/>
          <p:cNvSpPr txBox="1">
            <a:spLocks noChangeArrowheads="1"/>
          </p:cNvSpPr>
          <p:nvPr/>
        </p:nvSpPr>
        <p:spPr bwMode="auto">
          <a:xfrm>
            <a:off x="5029200" y="3881735"/>
            <a:ext cx="355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9" name="Text Box 27"/>
          <p:cNvSpPr txBox="1">
            <a:spLocks noChangeArrowheads="1"/>
          </p:cNvSpPr>
          <p:nvPr/>
        </p:nvSpPr>
        <p:spPr bwMode="auto">
          <a:xfrm>
            <a:off x="4876800" y="4724400"/>
            <a:ext cx="355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5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3505200" y="4343400"/>
            <a:ext cx="355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>
                <a:solidFill>
                  <a:srgbClr val="3366FF"/>
                </a:solidFill>
                <a:latin typeface="Arial"/>
                <a:cs typeface="Arial"/>
              </a:rPr>
              <a:t>6</a:t>
            </a:r>
            <a:endParaRPr lang="en-US" sz="2400" dirty="0">
              <a:solidFill>
                <a:srgbClr val="3366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669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60" grpId="0"/>
      <p:bldP spid="61" grpId="0"/>
      <p:bldP spid="61" grpId="1"/>
      <p:bldP spid="62" grpId="0"/>
      <p:bldP spid="62" grpId="1"/>
      <p:bldP spid="63" grpId="0"/>
      <p:bldP spid="63" grpId="1"/>
      <p:bldP spid="64" grpId="0"/>
      <p:bldP spid="65" grpId="0"/>
      <p:bldP spid="66" grpId="0"/>
      <p:bldP spid="67" grpId="0"/>
      <p:bldP spid="69" grpId="0"/>
      <p:bldP spid="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other inconvenient aspects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if we use a </a:t>
            </a:r>
            <a:r>
              <a:rPr lang="en-US" dirty="0"/>
              <a:t>non-additive </a:t>
            </a:r>
            <a:r>
              <a:rPr lang="en-US" dirty="0" smtClean="0"/>
              <a:t>metric?</a:t>
            </a:r>
          </a:p>
          <a:p>
            <a:pPr lvl="1"/>
            <a:r>
              <a:rPr lang="en-US" dirty="0" smtClean="0"/>
              <a:t>E.g., maximal capacity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What if routers don’t use the same metric?</a:t>
            </a:r>
          </a:p>
          <a:p>
            <a:pPr lvl="1"/>
            <a:r>
              <a:rPr lang="en-US" dirty="0" smtClean="0"/>
              <a:t>I want low delay, you want low loss rate?</a:t>
            </a:r>
          </a:p>
          <a:p>
            <a:pPr lvl="1"/>
            <a:endParaRPr lang="en-US" dirty="0"/>
          </a:p>
          <a:p>
            <a:r>
              <a:rPr lang="en-US" dirty="0" smtClean="0"/>
              <a:t>What happens if nodes lie?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EC54F-98B7-0A42-9A23-569989152DD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0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Use Any Metric?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said that we can pick any metric.  Really?</a:t>
            </a:r>
          </a:p>
          <a:p>
            <a:r>
              <a:rPr lang="en-US" dirty="0" smtClean="0"/>
              <a:t>What about maximizing capacity?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8" name="Oval 67"/>
          <p:cNvSpPr/>
          <p:nvPr/>
        </p:nvSpPr>
        <p:spPr bwMode="auto">
          <a:xfrm>
            <a:off x="1600200" y="2209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4419600" y="3657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086600" y="2133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4419600" y="5867400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85" name="Straight Connector 84"/>
          <p:cNvCxnSpPr>
            <a:endCxn id="70" idx="1"/>
          </p:cNvCxnSpPr>
          <p:nvPr/>
        </p:nvCxnSpPr>
        <p:spPr bwMode="auto">
          <a:xfrm>
            <a:off x="1676400" y="2286000"/>
            <a:ext cx="2765518" cy="1393918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68" idx="7"/>
          </p:cNvCxnSpPr>
          <p:nvPr/>
        </p:nvCxnSpPr>
        <p:spPr bwMode="auto">
          <a:xfrm flipV="1">
            <a:off x="1730282" y="2209800"/>
            <a:ext cx="5378636" cy="22318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70" idx="7"/>
            <a:endCxn id="74" idx="3"/>
          </p:cNvCxnSpPr>
          <p:nvPr/>
        </p:nvCxnSpPr>
        <p:spPr bwMode="auto">
          <a:xfrm flipV="1">
            <a:off x="4549682" y="2263682"/>
            <a:ext cx="2559236" cy="1416236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endCxn id="78" idx="0"/>
          </p:cNvCxnSpPr>
          <p:nvPr/>
        </p:nvCxnSpPr>
        <p:spPr bwMode="auto">
          <a:xfrm>
            <a:off x="4495800" y="37338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68" idx="4"/>
            <a:endCxn id="78" idx="2"/>
          </p:cNvCxnSpPr>
          <p:nvPr/>
        </p:nvCxnSpPr>
        <p:spPr bwMode="auto">
          <a:xfrm>
            <a:off x="1676400" y="2362200"/>
            <a:ext cx="2743200" cy="3581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74" idx="4"/>
            <a:endCxn id="78" idx="6"/>
          </p:cNvCxnSpPr>
          <p:nvPr/>
        </p:nvCxnSpPr>
        <p:spPr bwMode="auto">
          <a:xfrm flipH="1">
            <a:off x="4572000" y="2286000"/>
            <a:ext cx="2590800" cy="3657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33400" y="12954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+mn-lt"/>
              </a:rPr>
              <a:t>All nodes want to maximize capacity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" y="12954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+mn-lt"/>
              </a:rPr>
              <a:t>A high capacity link gets reduced to low capacity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4495800" y="3810000"/>
            <a:ext cx="0" cy="2133600"/>
          </a:xfrm>
          <a:prstGeom prst="lin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2667000" y="3124200"/>
            <a:ext cx="838200" cy="457200"/>
          </a:xfrm>
          <a:prstGeom prst="straightConnector1">
            <a:avLst/>
          </a:prstGeom>
          <a:noFill/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5410200" y="3124200"/>
            <a:ext cx="762000" cy="533400"/>
          </a:xfrm>
          <a:prstGeom prst="straightConnector1">
            <a:avLst/>
          </a:prstGeom>
          <a:noFill/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267200" y="4267200"/>
            <a:ext cx="0" cy="838200"/>
          </a:xfrm>
          <a:prstGeom prst="straightConnector1">
            <a:avLst/>
          </a:prstGeom>
          <a:noFill/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5486400" y="3124200"/>
            <a:ext cx="762000" cy="533400"/>
          </a:xfrm>
          <a:prstGeom prst="straightConnector1">
            <a:avLst/>
          </a:prstGeom>
          <a:noFill/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114800" y="2514600"/>
            <a:ext cx="990600" cy="0"/>
          </a:xfrm>
          <a:prstGeom prst="straightConnector1">
            <a:avLst/>
          </a:prstGeom>
          <a:noFill/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 Box 143"/>
          <p:cNvSpPr txBox="1">
            <a:spLocks noChangeArrowheads="1"/>
          </p:cNvSpPr>
          <p:nvPr/>
        </p:nvSpPr>
        <p:spPr bwMode="auto">
          <a:xfrm>
            <a:off x="304800" y="1295400"/>
            <a:ext cx="8534400" cy="584776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 i="1" dirty="0" err="1" smtClean="0">
                <a:latin typeface="Times New Roman" charset="0"/>
              </a:rPr>
              <a:t>Problem:“cost</a:t>
            </a:r>
            <a:r>
              <a:rPr lang="en-US" sz="3200" b="0" i="1" dirty="0" smtClean="0">
                <a:latin typeface="Times New Roman" charset="0"/>
              </a:rPr>
              <a:t>” does not change around loop</a:t>
            </a:r>
            <a:endParaRPr lang="en-US" sz="3200" b="0" i="1" dirty="0">
              <a:latin typeface="Times New Roman" charset="0"/>
            </a:endParaRPr>
          </a:p>
        </p:txBody>
      </p:sp>
      <p:sp>
        <p:nvSpPr>
          <p:cNvPr id="27" name="Text Box 143"/>
          <p:cNvSpPr txBox="1">
            <a:spLocks noChangeArrowheads="1"/>
          </p:cNvSpPr>
          <p:nvPr/>
        </p:nvSpPr>
        <p:spPr bwMode="auto">
          <a:xfrm>
            <a:off x="304800" y="1295400"/>
            <a:ext cx="8534400" cy="584776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 i="1" dirty="0" smtClean="0">
                <a:latin typeface="Times New Roman" charset="0"/>
              </a:rPr>
              <a:t>How could you fix this (without changing metric)?</a:t>
            </a:r>
            <a:endParaRPr lang="en-US" sz="3200" b="0" i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83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 animBg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agreement on metrics?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nodes choose their paths according to different criteria, then bad things might happen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Node </a:t>
            </a:r>
            <a:r>
              <a:rPr lang="en-US" dirty="0"/>
              <a:t>A</a:t>
            </a:r>
            <a:r>
              <a:rPr lang="en-US" dirty="0" smtClean="0"/>
              <a:t> is minimizing latency</a:t>
            </a:r>
          </a:p>
          <a:p>
            <a:pPr lvl="1"/>
            <a:r>
              <a:rPr lang="en-US" dirty="0" smtClean="0"/>
              <a:t>Node B is minimizing loss rate</a:t>
            </a:r>
          </a:p>
          <a:p>
            <a:pPr lvl="1"/>
            <a:r>
              <a:rPr lang="en-US" dirty="0" smtClean="0"/>
              <a:t>Node C is minimizing price</a:t>
            </a:r>
          </a:p>
          <a:p>
            <a:r>
              <a:rPr lang="en-US" dirty="0" smtClean="0"/>
              <a:t>Any of those goals are fine, if globally adopted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nly a problem when nodes use different criteria</a:t>
            </a:r>
          </a:p>
          <a:p>
            <a:pPr lvl="6"/>
            <a:endParaRPr lang="en-US" dirty="0"/>
          </a:p>
          <a:p>
            <a:r>
              <a:rPr lang="en-US" dirty="0" smtClean="0"/>
              <a:t>Consider a routing algorithm where paths are described by delay, cost, loss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5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Lecture: A little of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 up distance vector routing</a:t>
            </a:r>
          </a:p>
          <a:p>
            <a:pPr lvl="1"/>
            <a:r>
              <a:rPr lang="en-US" dirty="0" smtClean="0"/>
              <a:t>Last time we covered the </a:t>
            </a:r>
            <a:r>
              <a:rPr lang="en-US" b="1" i="1" dirty="0" smtClean="0"/>
              <a:t>good</a:t>
            </a:r>
          </a:p>
          <a:p>
            <a:pPr lvl="1"/>
            <a:r>
              <a:rPr lang="en-US" dirty="0" smtClean="0"/>
              <a:t>This time we cover the </a:t>
            </a:r>
            <a:r>
              <a:rPr lang="en-US" b="1" i="1" dirty="0" smtClean="0"/>
              <a:t>bad</a:t>
            </a:r>
            <a:r>
              <a:rPr lang="en-US" dirty="0" smtClean="0"/>
              <a:t> and the </a:t>
            </a:r>
            <a:r>
              <a:rPr lang="en-US" b="1" i="1" dirty="0" smtClean="0"/>
              <a:t>ugly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Covering some “missing pieces”</a:t>
            </a:r>
          </a:p>
          <a:p>
            <a:pPr lvl="1"/>
            <a:r>
              <a:rPr lang="en-US" dirty="0" smtClean="0"/>
              <a:t>Maybe networking isn’t as simple as I said….</a:t>
            </a:r>
          </a:p>
          <a:p>
            <a:pPr lvl="1"/>
            <a:endParaRPr lang="en-US" dirty="0"/>
          </a:p>
          <a:p>
            <a:r>
              <a:rPr lang="en-US" dirty="0" smtClean="0"/>
              <a:t>Lots of details today…</a:t>
            </a:r>
          </a:p>
          <a:p>
            <a:pPr lvl="1"/>
            <a:r>
              <a:rPr lang="en-US" dirty="0" smtClean="0"/>
              <a:t>So I will go slowly and ask you to do the computations</a:t>
            </a:r>
          </a:p>
          <a:p>
            <a:pPr lvl="1"/>
            <a:r>
              <a:rPr lang="en-US" dirty="0" smtClean="0"/>
              <a:t>Will have you ask your neighbors if you can’t figure it out</a:t>
            </a:r>
          </a:p>
          <a:p>
            <a:pPr lvl="2"/>
            <a:r>
              <a:rPr lang="en-US" dirty="0" smtClean="0"/>
              <a:t>If they can’t figure it out, sit next to smarter people next time!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8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8" name="Oval 67"/>
          <p:cNvSpPr/>
          <p:nvPr/>
        </p:nvSpPr>
        <p:spPr bwMode="auto">
          <a:xfrm>
            <a:off x="1600200" y="2209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4419600" y="3657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086600" y="2133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4419600" y="5867400"/>
            <a:ext cx="152400" cy="152400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85" name="Straight Connector 84"/>
          <p:cNvCxnSpPr>
            <a:endCxn id="70" idx="1"/>
          </p:cNvCxnSpPr>
          <p:nvPr/>
        </p:nvCxnSpPr>
        <p:spPr bwMode="auto">
          <a:xfrm>
            <a:off x="1676400" y="2286000"/>
            <a:ext cx="2765518" cy="1393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68" idx="7"/>
          </p:cNvCxnSpPr>
          <p:nvPr/>
        </p:nvCxnSpPr>
        <p:spPr bwMode="auto">
          <a:xfrm flipV="1">
            <a:off x="1730282" y="2209800"/>
            <a:ext cx="5378636" cy="22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70" idx="7"/>
            <a:endCxn id="74" idx="3"/>
          </p:cNvCxnSpPr>
          <p:nvPr/>
        </p:nvCxnSpPr>
        <p:spPr bwMode="auto">
          <a:xfrm flipV="1">
            <a:off x="4549682" y="2263682"/>
            <a:ext cx="2559236" cy="14162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>
            <a:endCxn id="78" idx="0"/>
          </p:cNvCxnSpPr>
          <p:nvPr/>
        </p:nvCxnSpPr>
        <p:spPr bwMode="auto">
          <a:xfrm>
            <a:off x="4495800" y="3733800"/>
            <a:ext cx="0" cy="2133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68" idx="4"/>
            <a:endCxn id="78" idx="2"/>
          </p:cNvCxnSpPr>
          <p:nvPr/>
        </p:nvCxnSpPr>
        <p:spPr bwMode="auto">
          <a:xfrm>
            <a:off x="1676400" y="2362200"/>
            <a:ext cx="2743200" cy="3581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74" idx="4"/>
            <a:endCxn id="78" idx="6"/>
          </p:cNvCxnSpPr>
          <p:nvPr/>
        </p:nvCxnSpPr>
        <p:spPr bwMode="auto">
          <a:xfrm flipH="1">
            <a:off x="4572000" y="2286000"/>
            <a:ext cx="2590800" cy="3657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2895600" y="17526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+mn-lt"/>
              </a:rPr>
              <a:t>Low price link</a:t>
            </a:r>
            <a:endParaRPr lang="en-US" b="0" dirty="0">
              <a:latin typeface="+mn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828800" y="43434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+mn-lt"/>
              </a:rPr>
              <a:t>Low loss link</a:t>
            </a:r>
            <a:endParaRPr lang="en-US" b="0" dirty="0">
              <a:latin typeface="+mn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572000" y="2667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+mn-lt"/>
              </a:rPr>
              <a:t>Low delay link</a:t>
            </a:r>
            <a:endParaRPr lang="en-US" b="0" dirty="0">
              <a:latin typeface="+mn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752600" y="2667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+mn-lt"/>
              </a:rPr>
              <a:t>Low loss link</a:t>
            </a:r>
            <a:endParaRPr lang="en-US" b="0" dirty="0">
              <a:latin typeface="+mn-lt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124200" y="39624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+mn-lt"/>
              </a:rPr>
              <a:t>Low delay link</a:t>
            </a:r>
            <a:endParaRPr lang="en-US" b="0" dirty="0">
              <a:latin typeface="+mn-lt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038600" y="43434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latin typeface="+mn-lt"/>
              </a:rPr>
              <a:t>Low price link</a:t>
            </a:r>
            <a:endParaRPr lang="en-US" b="0" dirty="0">
              <a:latin typeface="+mn-lt"/>
            </a:endParaRPr>
          </a:p>
        </p:txBody>
      </p:sp>
      <p:sp>
        <p:nvSpPr>
          <p:cNvPr id="122" name="AutoShape 11"/>
          <p:cNvSpPr>
            <a:spLocks noChangeArrowheads="1"/>
          </p:cNvSpPr>
          <p:nvPr/>
        </p:nvSpPr>
        <p:spPr bwMode="auto">
          <a:xfrm>
            <a:off x="25400" y="1295400"/>
            <a:ext cx="3200400" cy="762000"/>
          </a:xfrm>
          <a:prstGeom prst="wedgeRoundRectCallout">
            <a:avLst>
              <a:gd name="adj1" fmla="val -2053"/>
              <a:gd name="adj2" fmla="val 78103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+mn-lt"/>
              </a:rPr>
              <a:t>Cares about price, </a:t>
            </a:r>
          </a:p>
          <a:p>
            <a:pPr algn="ctr"/>
            <a:r>
              <a:rPr lang="en-US" dirty="0" smtClean="0">
                <a:latin typeface="+mn-lt"/>
              </a:rPr>
              <a:t>then loss</a:t>
            </a:r>
            <a:endParaRPr lang="en-US" dirty="0">
              <a:latin typeface="+mn-lt"/>
            </a:endParaRPr>
          </a:p>
        </p:txBody>
      </p:sp>
      <p:sp>
        <p:nvSpPr>
          <p:cNvPr id="123" name="AutoShape 11"/>
          <p:cNvSpPr>
            <a:spLocks noChangeArrowheads="1"/>
          </p:cNvSpPr>
          <p:nvPr/>
        </p:nvSpPr>
        <p:spPr bwMode="auto">
          <a:xfrm>
            <a:off x="5715000" y="1295400"/>
            <a:ext cx="3200400" cy="762000"/>
          </a:xfrm>
          <a:prstGeom prst="wedgeRoundRectCallout">
            <a:avLst>
              <a:gd name="adj1" fmla="val 2709"/>
              <a:gd name="adj2" fmla="val 66436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+mn-lt"/>
              </a:rPr>
              <a:t>Cares about delay,</a:t>
            </a:r>
          </a:p>
          <a:p>
            <a:pPr algn="ctr"/>
            <a:r>
              <a:rPr lang="en-US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hen price</a:t>
            </a:r>
            <a:endParaRPr lang="en-US" dirty="0">
              <a:latin typeface="+mn-lt"/>
            </a:endParaRPr>
          </a:p>
        </p:txBody>
      </p:sp>
      <p:sp>
        <p:nvSpPr>
          <p:cNvPr id="124" name="AutoShape 11"/>
          <p:cNvSpPr>
            <a:spLocks noChangeArrowheads="1"/>
          </p:cNvSpPr>
          <p:nvPr/>
        </p:nvSpPr>
        <p:spPr bwMode="auto">
          <a:xfrm>
            <a:off x="5257800" y="3200400"/>
            <a:ext cx="3886200" cy="838200"/>
          </a:xfrm>
          <a:prstGeom prst="wedgeRoundRectCallout">
            <a:avLst>
              <a:gd name="adj1" fmla="val -68089"/>
              <a:gd name="adj2" fmla="val 14618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+mn-lt"/>
              </a:rPr>
              <a:t>Cares about loss,</a:t>
            </a:r>
          </a:p>
          <a:p>
            <a:pPr algn="ctr"/>
            <a:r>
              <a:rPr lang="en-US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hen delay</a:t>
            </a:r>
            <a:endParaRPr lang="en-US" dirty="0">
              <a:latin typeface="+mn-lt"/>
            </a:endParaRPr>
          </a:p>
        </p:txBody>
      </p:sp>
      <p:sp>
        <p:nvSpPr>
          <p:cNvPr id="23" name="Text Box 143"/>
          <p:cNvSpPr txBox="1">
            <a:spLocks noChangeArrowheads="1"/>
          </p:cNvSpPr>
          <p:nvPr/>
        </p:nvSpPr>
        <p:spPr bwMode="auto">
          <a:xfrm>
            <a:off x="228600" y="6019800"/>
            <a:ext cx="8534400" cy="584776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 i="1" dirty="0" smtClean="0">
                <a:latin typeface="Times New Roman" charset="0"/>
              </a:rPr>
              <a:t>Go figure this out in groups!</a:t>
            </a:r>
            <a:endParaRPr lang="en-US" sz="3200" b="0" i="1" dirty="0">
              <a:latin typeface="Times New Roman" charset="0"/>
            </a:endParaRPr>
          </a:p>
        </p:txBody>
      </p:sp>
      <p:sp>
        <p:nvSpPr>
          <p:cNvPr id="24" name="Text Box 143"/>
          <p:cNvSpPr txBox="1">
            <a:spLocks noChangeArrowheads="1"/>
          </p:cNvSpPr>
          <p:nvPr/>
        </p:nvSpPr>
        <p:spPr bwMode="auto">
          <a:xfrm>
            <a:off x="228600" y="6019800"/>
            <a:ext cx="8534400" cy="584776"/>
          </a:xfrm>
          <a:prstGeom prst="rect">
            <a:avLst/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0" i="1" dirty="0" smtClean="0">
                <a:latin typeface="Times New Roman" charset="0"/>
              </a:rPr>
              <a:t>Would path-vector fix this?</a:t>
            </a:r>
            <a:endParaRPr lang="en-US" sz="3200" b="0" i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24" grpId="0" animBg="1"/>
      <p:bldP spid="23" grpId="0" animBg="1"/>
      <p:bldP spid="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agree on loop-avoiding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all nodes minimize same metric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And that metric increases around loops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Then process is guaranteed to converge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4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when routers lie?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router claims a 1-hop path to everywhere?</a:t>
            </a:r>
          </a:p>
          <a:p>
            <a:pPr lvl="3"/>
            <a:endParaRPr lang="en-US" dirty="0"/>
          </a:p>
          <a:p>
            <a:r>
              <a:rPr lang="en-US" dirty="0" smtClean="0"/>
              <a:t>All traffic from nearby routers gets sent there</a:t>
            </a:r>
          </a:p>
          <a:p>
            <a:pPr lvl="4"/>
            <a:endParaRPr lang="en-US" dirty="0"/>
          </a:p>
          <a:p>
            <a:r>
              <a:rPr lang="en-US" dirty="0" smtClean="0"/>
              <a:t>How can you tell if they are lying?</a:t>
            </a:r>
          </a:p>
          <a:p>
            <a:pPr lvl="4"/>
            <a:endParaRPr lang="en-US" dirty="0"/>
          </a:p>
          <a:p>
            <a:r>
              <a:rPr lang="en-US" dirty="0" smtClean="0"/>
              <a:t>Can this happen in real life?</a:t>
            </a:r>
          </a:p>
          <a:p>
            <a:pPr lvl="1"/>
            <a:r>
              <a:rPr lang="en-US" dirty="0" smtClean="0"/>
              <a:t>It has, several times….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EC54F-98B7-0A42-9A23-569989152DD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5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Routing: Just the Beginning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state and distance-vector (and path vector) are the deployed routing paradigms</a:t>
            </a:r>
          </a:p>
          <a:p>
            <a:r>
              <a:rPr lang="en-US" dirty="0" smtClean="0"/>
              <a:t>But we know how to do much, much better…</a:t>
            </a:r>
          </a:p>
          <a:p>
            <a:r>
              <a:rPr lang="en-US" dirty="0" smtClean="0"/>
              <a:t>Stay tuned for a later lecture where we:</a:t>
            </a:r>
          </a:p>
          <a:p>
            <a:pPr lvl="1"/>
            <a:r>
              <a:rPr lang="en-US" dirty="0" smtClean="0"/>
              <a:t>Reduce convergence time to zero</a:t>
            </a:r>
          </a:p>
          <a:p>
            <a:pPr lvl="1"/>
            <a:r>
              <a:rPr lang="en-US" dirty="0" smtClean="0"/>
              <a:t>Deal with “policy oscillations”</a:t>
            </a:r>
          </a:p>
          <a:p>
            <a:pPr lvl="1"/>
            <a:r>
              <a:rPr lang="en-US" dirty="0" smtClean="0"/>
              <a:t>Enable multipath 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BEC54F-98B7-0A42-9A23-569989152DD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4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Avoid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Global state, local computation</a:t>
            </a:r>
          </a:p>
          <a:p>
            <a:pPr lvl="1"/>
            <a:r>
              <a:rPr lang="en-US" dirty="0" smtClean="0"/>
              <a:t>Link-state</a:t>
            </a:r>
          </a:p>
          <a:p>
            <a:pPr lvl="1"/>
            <a:r>
              <a:rPr lang="en-US" dirty="0" smtClean="0"/>
              <a:t>Broadcast local information, construct network map</a:t>
            </a:r>
          </a:p>
          <a:p>
            <a:pPr lvl="1"/>
            <a:endParaRPr lang="en-US" dirty="0"/>
          </a:p>
          <a:p>
            <a:r>
              <a:rPr lang="en-US" b="1" dirty="0" smtClean="0"/>
              <a:t>Local state, global computation</a:t>
            </a:r>
          </a:p>
          <a:p>
            <a:pPr lvl="1"/>
            <a:r>
              <a:rPr lang="en-US" dirty="0"/>
              <a:t>Distance-</a:t>
            </a:r>
            <a:r>
              <a:rPr lang="en-US" dirty="0" smtClean="0"/>
              <a:t>Vector </a:t>
            </a:r>
          </a:p>
          <a:p>
            <a:pPr lvl="1"/>
            <a:r>
              <a:rPr lang="en-US" dirty="0" smtClean="0"/>
              <a:t>Minimizing “cost” will produce loop-free routes</a:t>
            </a:r>
          </a:p>
          <a:p>
            <a:pPr lvl="1"/>
            <a:r>
              <a:rPr lang="en-US" dirty="0" smtClean="0"/>
              <a:t>Iterative computation: no one knows the topology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648D89-58AB-BC45-AE0C-6A5235B6E2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6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A903EB8-8AE1-454F-BD51-21915666F367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Distance Vector Routing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Each router knows the links to its neighbors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Does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flood this information to the whole network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Each router has provisional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altLang="ja-JP" dirty="0">
                <a:latin typeface="Arial" charset="0"/>
              </a:rPr>
              <a:t>shortest path</a:t>
            </a:r>
            <a:r>
              <a:rPr lang="ja-JP" altLang="en-US" dirty="0">
                <a:latin typeface="Arial" charset="0"/>
              </a:rPr>
              <a:t>”</a:t>
            </a:r>
            <a:endParaRPr lang="en-US" altLang="ja-JP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E.g.:  Router A: </a:t>
            </a:r>
            <a:r>
              <a:rPr lang="ja-JP" altLang="en-US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I can get to router B with cost </a:t>
            </a:r>
            <a:r>
              <a:rPr lang="en-US" altLang="ja-JP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11</a:t>
            </a:r>
            <a:r>
              <a:rPr lang="ja-JP" altLang="en-US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”</a:t>
            </a:r>
            <a:endParaRPr lang="en-US" altLang="ja-JP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Routers exchange </a:t>
            </a:r>
            <a:r>
              <a:rPr lang="en-US" dirty="0" smtClean="0">
                <a:latin typeface="Arial" charset="0"/>
              </a:rPr>
              <a:t>this </a:t>
            </a:r>
            <a:r>
              <a:rPr lang="en-US" i="1" dirty="0" smtClean="0">
                <a:solidFill>
                  <a:srgbClr val="FF6600"/>
                </a:solidFill>
                <a:latin typeface="Arial" charset="0"/>
              </a:rPr>
              <a:t>Distance-Vector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>
                <a:latin typeface="Arial" charset="0"/>
              </a:rPr>
              <a:t>information with their neighboring routers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Vector because one entry per destination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Why only advertise “best” path?  Why not two best?</a:t>
            </a:r>
          </a:p>
          <a:p>
            <a:pPr lvl="2">
              <a:lnSpc>
                <a:spcPct val="90000"/>
              </a:lnSpc>
            </a:pP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Loops and lies….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Routers look over the set of options offered by their neighbors and select the best one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Iterative </a:t>
            </a:r>
            <a:r>
              <a:rPr lang="en-US" dirty="0">
                <a:latin typeface="Arial" charset="0"/>
              </a:rPr>
              <a:t>process converges </a:t>
            </a:r>
            <a:r>
              <a:rPr lang="en-US" dirty="0" smtClean="0">
                <a:latin typeface="Arial" charset="0"/>
              </a:rPr>
              <a:t>to set </a:t>
            </a:r>
            <a:r>
              <a:rPr lang="en-US" dirty="0">
                <a:latin typeface="Arial" charset="0"/>
              </a:rPr>
              <a:t>of shortest paths</a:t>
            </a:r>
          </a:p>
        </p:txBody>
      </p:sp>
    </p:spTree>
    <p:extLst>
      <p:ext uri="{BB962C8B-B14F-4D97-AF65-F5344CB8AC3E}">
        <p14:creationId xmlns:p14="http://schemas.microsoft.com/office/powerpoint/2010/main" val="123872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00F95A5-9BD7-B44A-8214-2EB9269B447E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Information Flow in Distance Vector</a:t>
            </a:r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609600" y="1981200"/>
            <a:ext cx="7824788" cy="3886200"/>
            <a:chOff x="192" y="1536"/>
            <a:chExt cx="4929" cy="2448"/>
          </a:xfrm>
        </p:grpSpPr>
        <p:sp>
          <p:nvSpPr>
            <p:cNvPr id="95254" name="Freeform 4"/>
            <p:cNvSpPr>
              <a:spLocks noEditPoints="1"/>
            </p:cNvSpPr>
            <p:nvPr/>
          </p:nvSpPr>
          <p:spPr bwMode="auto">
            <a:xfrm>
              <a:off x="854" y="2385"/>
              <a:ext cx="1500" cy="22"/>
            </a:xfrm>
            <a:custGeom>
              <a:avLst/>
              <a:gdLst>
                <a:gd name="T0" fmla="*/ 1500 w 1500"/>
                <a:gd name="T1" fmla="*/ 10 h 22"/>
                <a:gd name="T2" fmla="*/ 1498 w 1500"/>
                <a:gd name="T3" fmla="*/ 2 h 22"/>
                <a:gd name="T4" fmla="*/ 1490 w 1500"/>
                <a:gd name="T5" fmla="*/ 0 h 22"/>
                <a:gd name="T6" fmla="*/ 1482 w 1500"/>
                <a:gd name="T7" fmla="*/ 2 h 22"/>
                <a:gd name="T8" fmla="*/ 1478 w 1500"/>
                <a:gd name="T9" fmla="*/ 10 h 22"/>
                <a:gd name="T10" fmla="*/ 1482 w 1500"/>
                <a:gd name="T11" fmla="*/ 18 h 22"/>
                <a:gd name="T12" fmla="*/ 1490 w 1500"/>
                <a:gd name="T13" fmla="*/ 22 h 22"/>
                <a:gd name="T14" fmla="*/ 1498 w 1500"/>
                <a:gd name="T15" fmla="*/ 18 h 22"/>
                <a:gd name="T16" fmla="*/ 1500 w 1500"/>
                <a:gd name="T17" fmla="*/ 10 h 22"/>
                <a:gd name="T18" fmla="*/ 0 w 1500"/>
                <a:gd name="T19" fmla="*/ 10 h 22"/>
                <a:gd name="T20" fmla="*/ 2 w 1500"/>
                <a:gd name="T21" fmla="*/ 18 h 22"/>
                <a:gd name="T22" fmla="*/ 10 w 1500"/>
                <a:gd name="T23" fmla="*/ 22 h 22"/>
                <a:gd name="T24" fmla="*/ 18 w 1500"/>
                <a:gd name="T25" fmla="*/ 18 h 22"/>
                <a:gd name="T26" fmla="*/ 21 w 1500"/>
                <a:gd name="T27" fmla="*/ 10 h 22"/>
                <a:gd name="T28" fmla="*/ 18 w 1500"/>
                <a:gd name="T29" fmla="*/ 2 h 22"/>
                <a:gd name="T30" fmla="*/ 10 w 1500"/>
                <a:gd name="T31" fmla="*/ 0 h 22"/>
                <a:gd name="T32" fmla="*/ 2 w 1500"/>
                <a:gd name="T33" fmla="*/ 2 h 22"/>
                <a:gd name="T34" fmla="*/ 0 w 1500"/>
                <a:gd name="T35" fmla="*/ 10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22"/>
                <a:gd name="T56" fmla="*/ 1500 w 1500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22">
                  <a:moveTo>
                    <a:pt x="1500" y="10"/>
                  </a:moveTo>
                  <a:lnTo>
                    <a:pt x="1498" y="2"/>
                  </a:lnTo>
                  <a:lnTo>
                    <a:pt x="1490" y="0"/>
                  </a:lnTo>
                  <a:lnTo>
                    <a:pt x="1482" y="2"/>
                  </a:lnTo>
                  <a:lnTo>
                    <a:pt x="1478" y="10"/>
                  </a:lnTo>
                  <a:lnTo>
                    <a:pt x="1482" y="18"/>
                  </a:lnTo>
                  <a:lnTo>
                    <a:pt x="1490" y="22"/>
                  </a:lnTo>
                  <a:lnTo>
                    <a:pt x="1498" y="18"/>
                  </a:lnTo>
                  <a:lnTo>
                    <a:pt x="1500" y="10"/>
                  </a:lnTo>
                  <a:close/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18"/>
                  </a:lnTo>
                  <a:lnTo>
                    <a:pt x="21" y="10"/>
                  </a:lnTo>
                  <a:lnTo>
                    <a:pt x="18" y="2"/>
                  </a:lnTo>
                  <a:lnTo>
                    <a:pt x="10" y="0"/>
                  </a:lnTo>
                  <a:lnTo>
                    <a:pt x="2" y="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5" name="Line 5"/>
            <p:cNvSpPr>
              <a:spLocks noChangeShapeType="1"/>
            </p:cNvSpPr>
            <p:nvPr/>
          </p:nvSpPr>
          <p:spPr bwMode="auto">
            <a:xfrm flipH="1">
              <a:off x="875" y="2395"/>
              <a:ext cx="1457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6" name="Freeform 6"/>
            <p:cNvSpPr>
              <a:spLocks noEditPoints="1"/>
            </p:cNvSpPr>
            <p:nvPr/>
          </p:nvSpPr>
          <p:spPr bwMode="auto">
            <a:xfrm>
              <a:off x="854" y="3034"/>
              <a:ext cx="1500" cy="403"/>
            </a:xfrm>
            <a:custGeom>
              <a:avLst/>
              <a:gdLst>
                <a:gd name="T0" fmla="*/ 0 w 1500"/>
                <a:gd name="T1" fmla="*/ 395 h 403"/>
                <a:gd name="T2" fmla="*/ 4 w 1500"/>
                <a:gd name="T3" fmla="*/ 403 h 403"/>
                <a:gd name="T4" fmla="*/ 14 w 1500"/>
                <a:gd name="T5" fmla="*/ 403 h 403"/>
                <a:gd name="T6" fmla="*/ 20 w 1500"/>
                <a:gd name="T7" fmla="*/ 399 h 403"/>
                <a:gd name="T8" fmla="*/ 21 w 1500"/>
                <a:gd name="T9" fmla="*/ 391 h 403"/>
                <a:gd name="T10" fmla="*/ 16 w 1500"/>
                <a:gd name="T11" fmla="*/ 383 h 403"/>
                <a:gd name="T12" fmla="*/ 8 w 1500"/>
                <a:gd name="T13" fmla="*/ 381 h 403"/>
                <a:gd name="T14" fmla="*/ 0 w 1500"/>
                <a:gd name="T15" fmla="*/ 387 h 403"/>
                <a:gd name="T16" fmla="*/ 0 w 1500"/>
                <a:gd name="T17" fmla="*/ 395 h 403"/>
                <a:gd name="T18" fmla="*/ 1500 w 1500"/>
                <a:gd name="T19" fmla="*/ 8 h 403"/>
                <a:gd name="T20" fmla="*/ 1496 w 1500"/>
                <a:gd name="T21" fmla="*/ 2 h 403"/>
                <a:gd name="T22" fmla="*/ 1486 w 1500"/>
                <a:gd name="T23" fmla="*/ 0 h 403"/>
                <a:gd name="T24" fmla="*/ 1480 w 1500"/>
                <a:gd name="T25" fmla="*/ 6 h 403"/>
                <a:gd name="T26" fmla="*/ 1478 w 1500"/>
                <a:gd name="T27" fmla="*/ 14 h 403"/>
                <a:gd name="T28" fmla="*/ 1484 w 1500"/>
                <a:gd name="T29" fmla="*/ 22 h 403"/>
                <a:gd name="T30" fmla="*/ 1492 w 1500"/>
                <a:gd name="T31" fmla="*/ 22 h 403"/>
                <a:gd name="T32" fmla="*/ 1500 w 1500"/>
                <a:gd name="T33" fmla="*/ 18 h 403"/>
                <a:gd name="T34" fmla="*/ 1500 w 1500"/>
                <a:gd name="T35" fmla="*/ 8 h 4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403"/>
                <a:gd name="T56" fmla="*/ 1500 w 1500"/>
                <a:gd name="T57" fmla="*/ 403 h 4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403">
                  <a:moveTo>
                    <a:pt x="0" y="395"/>
                  </a:moveTo>
                  <a:lnTo>
                    <a:pt x="4" y="403"/>
                  </a:lnTo>
                  <a:lnTo>
                    <a:pt x="14" y="403"/>
                  </a:lnTo>
                  <a:lnTo>
                    <a:pt x="20" y="399"/>
                  </a:lnTo>
                  <a:lnTo>
                    <a:pt x="21" y="391"/>
                  </a:lnTo>
                  <a:lnTo>
                    <a:pt x="16" y="383"/>
                  </a:lnTo>
                  <a:lnTo>
                    <a:pt x="8" y="381"/>
                  </a:lnTo>
                  <a:lnTo>
                    <a:pt x="0" y="387"/>
                  </a:lnTo>
                  <a:lnTo>
                    <a:pt x="0" y="395"/>
                  </a:lnTo>
                  <a:close/>
                  <a:moveTo>
                    <a:pt x="1500" y="8"/>
                  </a:moveTo>
                  <a:lnTo>
                    <a:pt x="1496" y="2"/>
                  </a:lnTo>
                  <a:lnTo>
                    <a:pt x="1486" y="0"/>
                  </a:lnTo>
                  <a:lnTo>
                    <a:pt x="1480" y="6"/>
                  </a:lnTo>
                  <a:lnTo>
                    <a:pt x="1478" y="14"/>
                  </a:lnTo>
                  <a:lnTo>
                    <a:pt x="1484" y="22"/>
                  </a:lnTo>
                  <a:lnTo>
                    <a:pt x="1492" y="22"/>
                  </a:lnTo>
                  <a:lnTo>
                    <a:pt x="1500" y="18"/>
                  </a:lnTo>
                  <a:lnTo>
                    <a:pt x="1500" y="8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7" name="Line 7"/>
            <p:cNvSpPr>
              <a:spLocks noChangeShapeType="1"/>
            </p:cNvSpPr>
            <p:nvPr/>
          </p:nvSpPr>
          <p:spPr bwMode="auto">
            <a:xfrm flipV="1">
              <a:off x="875" y="3048"/>
              <a:ext cx="1457" cy="37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58" name="Freeform 8"/>
            <p:cNvSpPr>
              <a:spLocks noEditPoints="1"/>
            </p:cNvSpPr>
            <p:nvPr/>
          </p:nvSpPr>
          <p:spPr bwMode="auto">
            <a:xfrm>
              <a:off x="854" y="3415"/>
              <a:ext cx="1500" cy="381"/>
            </a:xfrm>
            <a:custGeom>
              <a:avLst/>
              <a:gdLst>
                <a:gd name="T0" fmla="*/ 0 w 1500"/>
                <a:gd name="T1" fmla="*/ 10 h 381"/>
                <a:gd name="T2" fmla="*/ 2 w 1500"/>
                <a:gd name="T3" fmla="*/ 18 h 381"/>
                <a:gd name="T4" fmla="*/ 8 w 1500"/>
                <a:gd name="T5" fmla="*/ 22 h 381"/>
                <a:gd name="T6" fmla="*/ 16 w 1500"/>
                <a:gd name="T7" fmla="*/ 22 h 381"/>
                <a:gd name="T8" fmla="*/ 21 w 1500"/>
                <a:gd name="T9" fmla="*/ 14 h 381"/>
                <a:gd name="T10" fmla="*/ 20 w 1500"/>
                <a:gd name="T11" fmla="*/ 6 h 381"/>
                <a:gd name="T12" fmla="*/ 14 w 1500"/>
                <a:gd name="T13" fmla="*/ 0 h 381"/>
                <a:gd name="T14" fmla="*/ 4 w 1500"/>
                <a:gd name="T15" fmla="*/ 2 h 381"/>
                <a:gd name="T16" fmla="*/ 0 w 1500"/>
                <a:gd name="T17" fmla="*/ 10 h 381"/>
                <a:gd name="T18" fmla="*/ 1500 w 1500"/>
                <a:gd name="T19" fmla="*/ 373 h 381"/>
                <a:gd name="T20" fmla="*/ 1500 w 1500"/>
                <a:gd name="T21" fmla="*/ 365 h 381"/>
                <a:gd name="T22" fmla="*/ 1492 w 1500"/>
                <a:gd name="T23" fmla="*/ 359 h 381"/>
                <a:gd name="T24" fmla="*/ 1484 w 1500"/>
                <a:gd name="T25" fmla="*/ 361 h 381"/>
                <a:gd name="T26" fmla="*/ 1478 w 1500"/>
                <a:gd name="T27" fmla="*/ 369 h 381"/>
                <a:gd name="T28" fmla="*/ 1480 w 1500"/>
                <a:gd name="T29" fmla="*/ 377 h 381"/>
                <a:gd name="T30" fmla="*/ 1486 w 1500"/>
                <a:gd name="T31" fmla="*/ 381 h 381"/>
                <a:gd name="T32" fmla="*/ 1496 w 1500"/>
                <a:gd name="T33" fmla="*/ 381 h 381"/>
                <a:gd name="T34" fmla="*/ 1500 w 1500"/>
                <a:gd name="T35" fmla="*/ 373 h 3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00"/>
                <a:gd name="T55" fmla="*/ 0 h 381"/>
                <a:gd name="T56" fmla="*/ 1500 w 1500"/>
                <a:gd name="T57" fmla="*/ 381 h 3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00" h="381">
                  <a:moveTo>
                    <a:pt x="0" y="10"/>
                  </a:moveTo>
                  <a:lnTo>
                    <a:pt x="2" y="18"/>
                  </a:lnTo>
                  <a:lnTo>
                    <a:pt x="8" y="22"/>
                  </a:lnTo>
                  <a:lnTo>
                    <a:pt x="16" y="22"/>
                  </a:lnTo>
                  <a:lnTo>
                    <a:pt x="21" y="14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10"/>
                  </a:lnTo>
                  <a:close/>
                  <a:moveTo>
                    <a:pt x="1500" y="373"/>
                  </a:moveTo>
                  <a:lnTo>
                    <a:pt x="1500" y="365"/>
                  </a:lnTo>
                  <a:lnTo>
                    <a:pt x="1492" y="359"/>
                  </a:lnTo>
                  <a:lnTo>
                    <a:pt x="1484" y="361"/>
                  </a:lnTo>
                  <a:lnTo>
                    <a:pt x="1478" y="369"/>
                  </a:lnTo>
                  <a:lnTo>
                    <a:pt x="1480" y="377"/>
                  </a:lnTo>
                  <a:lnTo>
                    <a:pt x="1486" y="381"/>
                  </a:lnTo>
                  <a:lnTo>
                    <a:pt x="1496" y="381"/>
                  </a:lnTo>
                  <a:lnTo>
                    <a:pt x="1500" y="373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9" name="Line 9"/>
            <p:cNvSpPr>
              <a:spLocks noChangeShapeType="1"/>
            </p:cNvSpPr>
            <p:nvPr/>
          </p:nvSpPr>
          <p:spPr bwMode="auto">
            <a:xfrm>
              <a:off x="875" y="3429"/>
              <a:ext cx="1457" cy="355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0" name="Freeform 10"/>
            <p:cNvSpPr>
              <a:spLocks noEditPoints="1"/>
            </p:cNvSpPr>
            <p:nvPr/>
          </p:nvSpPr>
          <p:spPr bwMode="auto">
            <a:xfrm>
              <a:off x="2332" y="2385"/>
              <a:ext cx="1660" cy="291"/>
            </a:xfrm>
            <a:custGeom>
              <a:avLst/>
              <a:gdLst>
                <a:gd name="T0" fmla="*/ 0 w 1660"/>
                <a:gd name="T1" fmla="*/ 10 h 291"/>
                <a:gd name="T2" fmla="*/ 2 w 1660"/>
                <a:gd name="T3" fmla="*/ 18 h 291"/>
                <a:gd name="T4" fmla="*/ 10 w 1660"/>
                <a:gd name="T5" fmla="*/ 22 h 291"/>
                <a:gd name="T6" fmla="*/ 18 w 1660"/>
                <a:gd name="T7" fmla="*/ 20 h 291"/>
                <a:gd name="T8" fmla="*/ 22 w 1660"/>
                <a:gd name="T9" fmla="*/ 12 h 291"/>
                <a:gd name="T10" fmla="*/ 20 w 1660"/>
                <a:gd name="T11" fmla="*/ 4 h 291"/>
                <a:gd name="T12" fmla="*/ 14 w 1660"/>
                <a:gd name="T13" fmla="*/ 0 h 291"/>
                <a:gd name="T14" fmla="*/ 6 w 1660"/>
                <a:gd name="T15" fmla="*/ 2 h 291"/>
                <a:gd name="T16" fmla="*/ 0 w 1660"/>
                <a:gd name="T17" fmla="*/ 10 h 291"/>
                <a:gd name="T18" fmla="*/ 1660 w 1660"/>
                <a:gd name="T19" fmla="*/ 281 h 291"/>
                <a:gd name="T20" fmla="*/ 1658 w 1660"/>
                <a:gd name="T21" fmla="*/ 273 h 291"/>
                <a:gd name="T22" fmla="*/ 1650 w 1660"/>
                <a:gd name="T23" fmla="*/ 269 h 291"/>
                <a:gd name="T24" fmla="*/ 1642 w 1660"/>
                <a:gd name="T25" fmla="*/ 271 h 291"/>
                <a:gd name="T26" fmla="*/ 1638 w 1660"/>
                <a:gd name="T27" fmla="*/ 279 h 291"/>
                <a:gd name="T28" fmla="*/ 1638 w 1660"/>
                <a:gd name="T29" fmla="*/ 287 h 291"/>
                <a:gd name="T30" fmla="*/ 1646 w 1660"/>
                <a:gd name="T31" fmla="*/ 291 h 291"/>
                <a:gd name="T32" fmla="*/ 1654 w 1660"/>
                <a:gd name="T33" fmla="*/ 289 h 291"/>
                <a:gd name="T34" fmla="*/ 1660 w 1660"/>
                <a:gd name="T35" fmla="*/ 281 h 29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291"/>
                <a:gd name="T56" fmla="*/ 1660 w 1660"/>
                <a:gd name="T57" fmla="*/ 291 h 29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291">
                  <a:moveTo>
                    <a:pt x="0" y="10"/>
                  </a:moveTo>
                  <a:lnTo>
                    <a:pt x="2" y="18"/>
                  </a:lnTo>
                  <a:lnTo>
                    <a:pt x="10" y="22"/>
                  </a:lnTo>
                  <a:lnTo>
                    <a:pt x="18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4" y="0"/>
                  </a:lnTo>
                  <a:lnTo>
                    <a:pt x="6" y="2"/>
                  </a:lnTo>
                  <a:lnTo>
                    <a:pt x="0" y="10"/>
                  </a:lnTo>
                  <a:close/>
                  <a:moveTo>
                    <a:pt x="1660" y="281"/>
                  </a:moveTo>
                  <a:lnTo>
                    <a:pt x="1658" y="273"/>
                  </a:lnTo>
                  <a:lnTo>
                    <a:pt x="1650" y="269"/>
                  </a:lnTo>
                  <a:lnTo>
                    <a:pt x="1642" y="271"/>
                  </a:lnTo>
                  <a:lnTo>
                    <a:pt x="1638" y="279"/>
                  </a:lnTo>
                  <a:lnTo>
                    <a:pt x="1638" y="287"/>
                  </a:lnTo>
                  <a:lnTo>
                    <a:pt x="1646" y="291"/>
                  </a:lnTo>
                  <a:lnTo>
                    <a:pt x="1654" y="289"/>
                  </a:lnTo>
                  <a:lnTo>
                    <a:pt x="1660" y="281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1" name="Line 11"/>
            <p:cNvSpPr>
              <a:spLocks noChangeShapeType="1"/>
            </p:cNvSpPr>
            <p:nvPr/>
          </p:nvSpPr>
          <p:spPr bwMode="auto">
            <a:xfrm>
              <a:off x="2354" y="2397"/>
              <a:ext cx="1616" cy="267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2" name="Freeform 12"/>
            <p:cNvSpPr>
              <a:spLocks noEditPoints="1"/>
            </p:cNvSpPr>
            <p:nvPr/>
          </p:nvSpPr>
          <p:spPr bwMode="auto">
            <a:xfrm>
              <a:off x="2332" y="2654"/>
              <a:ext cx="1660" cy="402"/>
            </a:xfrm>
            <a:custGeom>
              <a:avLst/>
              <a:gdLst>
                <a:gd name="T0" fmla="*/ 1660 w 1660"/>
                <a:gd name="T1" fmla="*/ 8 h 402"/>
                <a:gd name="T2" fmla="*/ 1654 w 1660"/>
                <a:gd name="T3" fmla="*/ 2 h 402"/>
                <a:gd name="T4" fmla="*/ 1646 w 1660"/>
                <a:gd name="T5" fmla="*/ 0 h 402"/>
                <a:gd name="T6" fmla="*/ 1638 w 1660"/>
                <a:gd name="T7" fmla="*/ 4 h 402"/>
                <a:gd name="T8" fmla="*/ 1638 w 1660"/>
                <a:gd name="T9" fmla="*/ 14 h 402"/>
                <a:gd name="T10" fmla="*/ 1642 w 1660"/>
                <a:gd name="T11" fmla="*/ 20 h 402"/>
                <a:gd name="T12" fmla="*/ 1650 w 1660"/>
                <a:gd name="T13" fmla="*/ 22 h 402"/>
                <a:gd name="T14" fmla="*/ 1658 w 1660"/>
                <a:gd name="T15" fmla="*/ 16 h 402"/>
                <a:gd name="T16" fmla="*/ 1660 w 1660"/>
                <a:gd name="T17" fmla="*/ 8 h 402"/>
                <a:gd name="T18" fmla="*/ 0 w 1660"/>
                <a:gd name="T19" fmla="*/ 394 h 402"/>
                <a:gd name="T20" fmla="*/ 6 w 1660"/>
                <a:gd name="T21" fmla="*/ 400 h 402"/>
                <a:gd name="T22" fmla="*/ 14 w 1660"/>
                <a:gd name="T23" fmla="*/ 402 h 402"/>
                <a:gd name="T24" fmla="*/ 22 w 1660"/>
                <a:gd name="T25" fmla="*/ 398 h 402"/>
                <a:gd name="T26" fmla="*/ 22 w 1660"/>
                <a:gd name="T27" fmla="*/ 388 h 402"/>
                <a:gd name="T28" fmla="*/ 18 w 1660"/>
                <a:gd name="T29" fmla="*/ 382 h 402"/>
                <a:gd name="T30" fmla="*/ 10 w 1660"/>
                <a:gd name="T31" fmla="*/ 380 h 402"/>
                <a:gd name="T32" fmla="*/ 2 w 1660"/>
                <a:gd name="T33" fmla="*/ 386 h 402"/>
                <a:gd name="T34" fmla="*/ 0 w 1660"/>
                <a:gd name="T35" fmla="*/ 394 h 40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60"/>
                <a:gd name="T55" fmla="*/ 0 h 402"/>
                <a:gd name="T56" fmla="*/ 1660 w 1660"/>
                <a:gd name="T57" fmla="*/ 402 h 40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60" h="402">
                  <a:moveTo>
                    <a:pt x="1660" y="8"/>
                  </a:moveTo>
                  <a:lnTo>
                    <a:pt x="1654" y="2"/>
                  </a:lnTo>
                  <a:lnTo>
                    <a:pt x="1646" y="0"/>
                  </a:lnTo>
                  <a:lnTo>
                    <a:pt x="1638" y="4"/>
                  </a:lnTo>
                  <a:lnTo>
                    <a:pt x="1638" y="14"/>
                  </a:lnTo>
                  <a:lnTo>
                    <a:pt x="1642" y="20"/>
                  </a:lnTo>
                  <a:lnTo>
                    <a:pt x="1650" y="22"/>
                  </a:lnTo>
                  <a:lnTo>
                    <a:pt x="1658" y="16"/>
                  </a:lnTo>
                  <a:lnTo>
                    <a:pt x="1660" y="8"/>
                  </a:lnTo>
                  <a:close/>
                  <a:moveTo>
                    <a:pt x="0" y="394"/>
                  </a:moveTo>
                  <a:lnTo>
                    <a:pt x="6" y="400"/>
                  </a:lnTo>
                  <a:lnTo>
                    <a:pt x="14" y="402"/>
                  </a:lnTo>
                  <a:lnTo>
                    <a:pt x="22" y="398"/>
                  </a:lnTo>
                  <a:lnTo>
                    <a:pt x="22" y="388"/>
                  </a:lnTo>
                  <a:lnTo>
                    <a:pt x="18" y="382"/>
                  </a:lnTo>
                  <a:lnTo>
                    <a:pt x="10" y="380"/>
                  </a:lnTo>
                  <a:lnTo>
                    <a:pt x="2" y="386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3" name="Line 13"/>
            <p:cNvSpPr>
              <a:spLocks noChangeShapeType="1"/>
            </p:cNvSpPr>
            <p:nvPr/>
          </p:nvSpPr>
          <p:spPr bwMode="auto">
            <a:xfrm flipH="1">
              <a:off x="2354" y="2668"/>
              <a:ext cx="1616" cy="37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4" name="Freeform 14"/>
            <p:cNvSpPr>
              <a:spLocks noEditPoints="1"/>
            </p:cNvSpPr>
            <p:nvPr/>
          </p:nvSpPr>
          <p:spPr bwMode="auto">
            <a:xfrm>
              <a:off x="2332" y="3774"/>
              <a:ext cx="1481" cy="24"/>
            </a:xfrm>
            <a:custGeom>
              <a:avLst/>
              <a:gdLst>
                <a:gd name="T0" fmla="*/ 0 w 1481"/>
                <a:gd name="T1" fmla="*/ 12 h 24"/>
                <a:gd name="T2" fmla="*/ 4 w 1481"/>
                <a:gd name="T3" fmla="*/ 20 h 24"/>
                <a:gd name="T4" fmla="*/ 12 w 1481"/>
                <a:gd name="T5" fmla="*/ 24 h 24"/>
                <a:gd name="T6" fmla="*/ 20 w 1481"/>
                <a:gd name="T7" fmla="*/ 20 h 24"/>
                <a:gd name="T8" fmla="*/ 22 w 1481"/>
                <a:gd name="T9" fmla="*/ 12 h 24"/>
                <a:gd name="T10" fmla="*/ 20 w 1481"/>
                <a:gd name="T11" fmla="*/ 4 h 24"/>
                <a:gd name="T12" fmla="*/ 12 w 1481"/>
                <a:gd name="T13" fmla="*/ 0 h 24"/>
                <a:gd name="T14" fmla="*/ 4 w 1481"/>
                <a:gd name="T15" fmla="*/ 4 h 24"/>
                <a:gd name="T16" fmla="*/ 0 w 1481"/>
                <a:gd name="T17" fmla="*/ 12 h 24"/>
                <a:gd name="T18" fmla="*/ 1481 w 1481"/>
                <a:gd name="T19" fmla="*/ 12 h 24"/>
                <a:gd name="T20" fmla="*/ 1477 w 1481"/>
                <a:gd name="T21" fmla="*/ 4 h 24"/>
                <a:gd name="T22" fmla="*/ 1469 w 1481"/>
                <a:gd name="T23" fmla="*/ 0 h 24"/>
                <a:gd name="T24" fmla="*/ 1461 w 1481"/>
                <a:gd name="T25" fmla="*/ 4 h 24"/>
                <a:gd name="T26" fmla="*/ 1457 w 1481"/>
                <a:gd name="T27" fmla="*/ 12 h 24"/>
                <a:gd name="T28" fmla="*/ 1461 w 1481"/>
                <a:gd name="T29" fmla="*/ 20 h 24"/>
                <a:gd name="T30" fmla="*/ 1469 w 1481"/>
                <a:gd name="T31" fmla="*/ 24 h 24"/>
                <a:gd name="T32" fmla="*/ 1477 w 1481"/>
                <a:gd name="T33" fmla="*/ 20 h 24"/>
                <a:gd name="T34" fmla="*/ 1481 w 1481"/>
                <a:gd name="T35" fmla="*/ 12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81"/>
                <a:gd name="T55" fmla="*/ 0 h 24"/>
                <a:gd name="T56" fmla="*/ 1481 w 148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81" h="24">
                  <a:moveTo>
                    <a:pt x="0" y="12"/>
                  </a:moveTo>
                  <a:lnTo>
                    <a:pt x="4" y="20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2" y="12"/>
                  </a:lnTo>
                  <a:lnTo>
                    <a:pt x="2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  <a:moveTo>
                    <a:pt x="1481" y="12"/>
                  </a:moveTo>
                  <a:lnTo>
                    <a:pt x="1477" y="4"/>
                  </a:lnTo>
                  <a:lnTo>
                    <a:pt x="1469" y="0"/>
                  </a:lnTo>
                  <a:lnTo>
                    <a:pt x="1461" y="4"/>
                  </a:lnTo>
                  <a:lnTo>
                    <a:pt x="1457" y="12"/>
                  </a:lnTo>
                  <a:lnTo>
                    <a:pt x="1461" y="20"/>
                  </a:lnTo>
                  <a:lnTo>
                    <a:pt x="1469" y="24"/>
                  </a:lnTo>
                  <a:lnTo>
                    <a:pt x="1477" y="20"/>
                  </a:lnTo>
                  <a:lnTo>
                    <a:pt x="1481" y="12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5" name="Line 15"/>
            <p:cNvSpPr>
              <a:spLocks noChangeShapeType="1"/>
            </p:cNvSpPr>
            <p:nvPr/>
          </p:nvSpPr>
          <p:spPr bwMode="auto">
            <a:xfrm>
              <a:off x="2354" y="3786"/>
              <a:ext cx="1435" cy="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6" name="Line 16"/>
            <p:cNvSpPr>
              <a:spLocks noChangeShapeType="1"/>
            </p:cNvSpPr>
            <p:nvPr/>
          </p:nvSpPr>
          <p:spPr bwMode="auto">
            <a:xfrm flipH="1" flipV="1">
              <a:off x="3801" y="3786"/>
              <a:ext cx="785" cy="1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7" name="Line 17"/>
            <p:cNvSpPr>
              <a:spLocks noChangeShapeType="1"/>
            </p:cNvSpPr>
            <p:nvPr/>
          </p:nvSpPr>
          <p:spPr bwMode="auto">
            <a:xfrm>
              <a:off x="2344" y="1856"/>
              <a:ext cx="1" cy="539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8" name="Line 18"/>
            <p:cNvSpPr>
              <a:spLocks noChangeShapeType="1"/>
            </p:cNvSpPr>
            <p:nvPr/>
          </p:nvSpPr>
          <p:spPr bwMode="auto">
            <a:xfrm flipV="1">
              <a:off x="192" y="3427"/>
              <a:ext cx="672" cy="37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69" name="Line 19"/>
            <p:cNvSpPr>
              <a:spLocks noChangeShapeType="1"/>
            </p:cNvSpPr>
            <p:nvPr/>
          </p:nvSpPr>
          <p:spPr bwMode="auto">
            <a:xfrm flipH="1">
              <a:off x="3980" y="2171"/>
              <a:ext cx="516" cy="49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70" name="Rectangle 20"/>
            <p:cNvSpPr>
              <a:spLocks noChangeArrowheads="1"/>
            </p:cNvSpPr>
            <p:nvPr/>
          </p:nvSpPr>
          <p:spPr bwMode="auto">
            <a:xfrm>
              <a:off x="1167" y="230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1" name="Rectangle 21"/>
            <p:cNvSpPr>
              <a:spLocks noChangeArrowheads="1"/>
            </p:cNvSpPr>
            <p:nvPr/>
          </p:nvSpPr>
          <p:spPr bwMode="auto">
            <a:xfrm>
              <a:off x="1119" y="336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2" name="Rectangle 22"/>
            <p:cNvSpPr>
              <a:spLocks noChangeArrowheads="1"/>
            </p:cNvSpPr>
            <p:nvPr/>
          </p:nvSpPr>
          <p:spPr bwMode="auto">
            <a:xfrm>
              <a:off x="2511" y="225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3" name="Rectangle 23"/>
            <p:cNvSpPr>
              <a:spLocks noChangeArrowheads="1"/>
            </p:cNvSpPr>
            <p:nvPr/>
          </p:nvSpPr>
          <p:spPr bwMode="auto">
            <a:xfrm>
              <a:off x="2511" y="2880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4" name="Rectangle 24"/>
            <p:cNvSpPr>
              <a:spLocks noChangeArrowheads="1"/>
            </p:cNvSpPr>
            <p:nvPr/>
          </p:nvSpPr>
          <p:spPr bwMode="auto">
            <a:xfrm>
              <a:off x="2511" y="3696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5" name="Rectangle 25"/>
            <p:cNvSpPr>
              <a:spLocks noChangeArrowheads="1"/>
            </p:cNvSpPr>
            <p:nvPr/>
          </p:nvSpPr>
          <p:spPr bwMode="auto">
            <a:xfrm>
              <a:off x="4143" y="2544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sp>
          <p:nvSpPr>
            <p:cNvPr id="95276" name="Rectangle 26"/>
            <p:cNvSpPr>
              <a:spLocks noChangeArrowheads="1"/>
            </p:cNvSpPr>
            <p:nvPr/>
          </p:nvSpPr>
          <p:spPr bwMode="auto">
            <a:xfrm>
              <a:off x="3951" y="3648"/>
              <a:ext cx="192" cy="2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flatTx/>
            </a:bodyPr>
            <a:lstStyle/>
            <a:p>
              <a:endParaRPr lang="en-US"/>
            </a:p>
          </p:txBody>
        </p:sp>
        <p:grpSp>
          <p:nvGrpSpPr>
            <p:cNvPr id="95277" name="Group 27"/>
            <p:cNvGrpSpPr>
              <a:grpSpLocks/>
            </p:cNvGrpSpPr>
            <p:nvPr/>
          </p:nvGrpSpPr>
          <p:grpSpPr bwMode="auto">
            <a:xfrm>
              <a:off x="399" y="2016"/>
              <a:ext cx="286" cy="288"/>
              <a:chOff x="712" y="2330"/>
              <a:chExt cx="286" cy="288"/>
            </a:xfrm>
          </p:grpSpPr>
          <p:sp>
            <p:nvSpPr>
              <p:cNvPr id="95356" name="Freeform 28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7" name="Line 29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8" name="Line 30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9" name="Freeform 31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0" name="Line 32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1" name="Line 33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2" name="Line 34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3" name="Rectangle 35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4" name="Freeform 36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5" name="Line 37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6" name="Line 38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67" name="Line 39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278" name="Group 40"/>
            <p:cNvGrpSpPr>
              <a:grpSpLocks/>
            </p:cNvGrpSpPr>
            <p:nvPr/>
          </p:nvGrpSpPr>
          <p:grpSpPr bwMode="auto">
            <a:xfrm>
              <a:off x="447" y="3504"/>
              <a:ext cx="286" cy="288"/>
              <a:chOff x="712" y="2330"/>
              <a:chExt cx="286" cy="288"/>
            </a:xfrm>
          </p:grpSpPr>
          <p:sp>
            <p:nvSpPr>
              <p:cNvPr id="95344" name="Freeform 41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5" name="Line 42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6" name="Line 43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7" name="Freeform 44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8" name="Line 45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9" name="Line 46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0" name="Line 47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1" name="Rectangle 48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2" name="Freeform 49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3" name="Line 50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4" name="Line 51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55" name="Line 52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279" name="Group 53"/>
            <p:cNvGrpSpPr>
              <a:grpSpLocks/>
            </p:cNvGrpSpPr>
            <p:nvPr/>
          </p:nvGrpSpPr>
          <p:grpSpPr bwMode="auto">
            <a:xfrm>
              <a:off x="2559" y="1728"/>
              <a:ext cx="286" cy="288"/>
              <a:chOff x="712" y="2330"/>
              <a:chExt cx="286" cy="288"/>
            </a:xfrm>
          </p:grpSpPr>
          <p:sp>
            <p:nvSpPr>
              <p:cNvPr id="95332" name="Freeform 54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3" name="Line 55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4" name="Line 56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5" name="Freeform 57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6" name="Line 58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7" name="Line 59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8" name="Line 60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9" name="Rectangle 61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0" name="Freeform 62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1" name="Line 63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2" name="Line 64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43" name="Line 65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280" name="Group 66"/>
            <p:cNvGrpSpPr>
              <a:grpSpLocks/>
            </p:cNvGrpSpPr>
            <p:nvPr/>
          </p:nvGrpSpPr>
          <p:grpSpPr bwMode="auto">
            <a:xfrm>
              <a:off x="4623" y="2016"/>
              <a:ext cx="286" cy="288"/>
              <a:chOff x="712" y="2330"/>
              <a:chExt cx="286" cy="288"/>
            </a:xfrm>
          </p:grpSpPr>
          <p:sp>
            <p:nvSpPr>
              <p:cNvPr id="95320" name="Freeform 67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1" name="Line 68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2" name="Line 69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3" name="Freeform 70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4" name="Line 71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5" name="Line 72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6" name="Line 73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7" name="Rectangle 74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8" name="Freeform 75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29" name="Line 76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0" name="Line 77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31" name="Line 78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281" name="Group 79"/>
            <p:cNvGrpSpPr>
              <a:grpSpLocks/>
            </p:cNvGrpSpPr>
            <p:nvPr/>
          </p:nvGrpSpPr>
          <p:grpSpPr bwMode="auto">
            <a:xfrm>
              <a:off x="4817" y="3600"/>
              <a:ext cx="286" cy="288"/>
              <a:chOff x="712" y="2330"/>
              <a:chExt cx="286" cy="288"/>
            </a:xfrm>
          </p:grpSpPr>
          <p:sp>
            <p:nvSpPr>
              <p:cNvPr id="95308" name="Freeform 80"/>
              <p:cNvSpPr>
                <a:spLocks/>
              </p:cNvSpPr>
              <p:nvPr/>
            </p:nvSpPr>
            <p:spPr bwMode="auto">
              <a:xfrm>
                <a:off x="712" y="2330"/>
                <a:ext cx="286" cy="288"/>
              </a:xfrm>
              <a:custGeom>
                <a:avLst/>
                <a:gdLst>
                  <a:gd name="T0" fmla="*/ 16 w 572"/>
                  <a:gd name="T1" fmla="*/ 47 h 577"/>
                  <a:gd name="T2" fmla="*/ 0 w 572"/>
                  <a:gd name="T3" fmla="*/ 47 h 577"/>
                  <a:gd name="T4" fmla="*/ 0 w 572"/>
                  <a:gd name="T5" fmla="*/ 72 h 577"/>
                  <a:gd name="T6" fmla="*/ 72 w 572"/>
                  <a:gd name="T7" fmla="*/ 72 h 577"/>
                  <a:gd name="T8" fmla="*/ 72 w 572"/>
                  <a:gd name="T9" fmla="*/ 47 h 577"/>
                  <a:gd name="T10" fmla="*/ 56 w 572"/>
                  <a:gd name="T11" fmla="*/ 47 h 577"/>
                  <a:gd name="T12" fmla="*/ 56 w 572"/>
                  <a:gd name="T13" fmla="*/ 43 h 577"/>
                  <a:gd name="T14" fmla="*/ 63 w 572"/>
                  <a:gd name="T15" fmla="*/ 43 h 577"/>
                  <a:gd name="T16" fmla="*/ 63 w 572"/>
                  <a:gd name="T17" fmla="*/ 0 h 577"/>
                  <a:gd name="T18" fmla="*/ 9 w 572"/>
                  <a:gd name="T19" fmla="*/ 0 h 577"/>
                  <a:gd name="T20" fmla="*/ 9 w 572"/>
                  <a:gd name="T21" fmla="*/ 43 h 577"/>
                  <a:gd name="T22" fmla="*/ 16 w 572"/>
                  <a:gd name="T23" fmla="*/ 43 h 577"/>
                  <a:gd name="T24" fmla="*/ 16 w 572"/>
                  <a:gd name="T25" fmla="*/ 47 h 5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2"/>
                  <a:gd name="T40" fmla="*/ 0 h 577"/>
                  <a:gd name="T41" fmla="*/ 572 w 572"/>
                  <a:gd name="T42" fmla="*/ 577 h 57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2" h="577">
                    <a:moveTo>
                      <a:pt x="126" y="377"/>
                    </a:moveTo>
                    <a:lnTo>
                      <a:pt x="0" y="377"/>
                    </a:lnTo>
                    <a:lnTo>
                      <a:pt x="0" y="577"/>
                    </a:lnTo>
                    <a:lnTo>
                      <a:pt x="572" y="577"/>
                    </a:lnTo>
                    <a:lnTo>
                      <a:pt x="572" y="377"/>
                    </a:lnTo>
                    <a:lnTo>
                      <a:pt x="446" y="377"/>
                    </a:lnTo>
                    <a:lnTo>
                      <a:pt x="446" y="350"/>
                    </a:lnTo>
                    <a:lnTo>
                      <a:pt x="500" y="350"/>
                    </a:lnTo>
                    <a:lnTo>
                      <a:pt x="500" y="0"/>
                    </a:lnTo>
                    <a:lnTo>
                      <a:pt x="71" y="0"/>
                    </a:lnTo>
                    <a:lnTo>
                      <a:pt x="71" y="350"/>
                    </a:lnTo>
                    <a:lnTo>
                      <a:pt x="126" y="350"/>
                    </a:lnTo>
                    <a:lnTo>
                      <a:pt x="126" y="377"/>
                    </a:lnTo>
                    <a:close/>
                  </a:path>
                </a:pathLst>
              </a:custGeom>
              <a:solidFill>
                <a:srgbClr val="FFFFFF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09" name="Line 81"/>
              <p:cNvSpPr>
                <a:spLocks noChangeShapeType="1"/>
              </p:cNvSpPr>
              <p:nvPr/>
            </p:nvSpPr>
            <p:spPr bwMode="auto">
              <a:xfrm>
                <a:off x="774" y="2518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0" name="Line 82"/>
              <p:cNvSpPr>
                <a:spLocks noChangeShapeType="1"/>
              </p:cNvSpPr>
              <p:nvPr/>
            </p:nvSpPr>
            <p:spPr bwMode="auto">
              <a:xfrm>
                <a:off x="774" y="2505"/>
                <a:ext cx="1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1" name="Freeform 83"/>
              <p:cNvSpPr>
                <a:spLocks noEditPoints="1"/>
              </p:cNvSpPr>
              <p:nvPr/>
            </p:nvSpPr>
            <p:spPr bwMode="auto">
              <a:xfrm>
                <a:off x="859" y="2528"/>
                <a:ext cx="116" cy="81"/>
              </a:xfrm>
              <a:custGeom>
                <a:avLst/>
                <a:gdLst>
                  <a:gd name="T0" fmla="*/ 0 w 231"/>
                  <a:gd name="T1" fmla="*/ 21 h 161"/>
                  <a:gd name="T2" fmla="*/ 24 w 231"/>
                  <a:gd name="T3" fmla="*/ 21 h 161"/>
                  <a:gd name="T4" fmla="*/ 24 w 231"/>
                  <a:gd name="T5" fmla="*/ 0 h 161"/>
                  <a:gd name="T6" fmla="*/ 0 w 231"/>
                  <a:gd name="T7" fmla="*/ 0 h 161"/>
                  <a:gd name="T8" fmla="*/ 0 w 231"/>
                  <a:gd name="T9" fmla="*/ 21 h 161"/>
                  <a:gd name="T10" fmla="*/ 26 w 231"/>
                  <a:gd name="T11" fmla="*/ 4 h 161"/>
                  <a:gd name="T12" fmla="*/ 29 w 231"/>
                  <a:gd name="T13" fmla="*/ 4 h 161"/>
                  <a:gd name="T14" fmla="*/ 29 w 231"/>
                  <a:gd name="T15" fmla="*/ 0 h 161"/>
                  <a:gd name="T16" fmla="*/ 26 w 231"/>
                  <a:gd name="T17" fmla="*/ 0 h 161"/>
                  <a:gd name="T18" fmla="*/ 26 w 231"/>
                  <a:gd name="T19" fmla="*/ 4 h 16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1"/>
                  <a:gd name="T31" fmla="*/ 0 h 161"/>
                  <a:gd name="T32" fmla="*/ 231 w 231"/>
                  <a:gd name="T33" fmla="*/ 161 h 16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1" h="161">
                    <a:moveTo>
                      <a:pt x="0" y="161"/>
                    </a:moveTo>
                    <a:lnTo>
                      <a:pt x="187" y="161"/>
                    </a:lnTo>
                    <a:lnTo>
                      <a:pt x="187" y="0"/>
                    </a:lnTo>
                    <a:lnTo>
                      <a:pt x="0" y="0"/>
                    </a:lnTo>
                    <a:lnTo>
                      <a:pt x="0" y="161"/>
                    </a:lnTo>
                    <a:close/>
                    <a:moveTo>
                      <a:pt x="204" y="27"/>
                    </a:moveTo>
                    <a:lnTo>
                      <a:pt x="231" y="27"/>
                    </a:lnTo>
                    <a:lnTo>
                      <a:pt x="231" y="0"/>
                    </a:lnTo>
                    <a:lnTo>
                      <a:pt x="204" y="0"/>
                    </a:lnTo>
                    <a:lnTo>
                      <a:pt x="204" y="27"/>
                    </a:lnTo>
                    <a:close/>
                  </a:path>
                </a:pathLst>
              </a:custGeom>
              <a:solidFill>
                <a:srgbClr val="FFFFFF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2" name="Line 84"/>
              <p:cNvSpPr>
                <a:spLocks noChangeShapeType="1"/>
              </p:cNvSpPr>
              <p:nvPr/>
            </p:nvSpPr>
            <p:spPr bwMode="auto">
              <a:xfrm>
                <a:off x="859" y="2555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3" name="Line 85"/>
              <p:cNvSpPr>
                <a:spLocks noChangeShapeType="1"/>
              </p:cNvSpPr>
              <p:nvPr/>
            </p:nvSpPr>
            <p:spPr bwMode="auto">
              <a:xfrm>
                <a:off x="859" y="2582"/>
                <a:ext cx="9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4" name="Line 86"/>
              <p:cNvSpPr>
                <a:spLocks noChangeShapeType="1"/>
              </p:cNvSpPr>
              <p:nvPr/>
            </p:nvSpPr>
            <p:spPr bwMode="auto">
              <a:xfrm>
                <a:off x="863" y="2568"/>
                <a:ext cx="85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5" name="Rectangle 87"/>
              <p:cNvSpPr>
                <a:spLocks noChangeArrowheads="1"/>
              </p:cNvSpPr>
              <p:nvPr/>
            </p:nvSpPr>
            <p:spPr bwMode="auto">
              <a:xfrm>
                <a:off x="913" y="2560"/>
                <a:ext cx="26" cy="1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6" name="Freeform 88"/>
              <p:cNvSpPr>
                <a:spLocks noEditPoints="1"/>
              </p:cNvSpPr>
              <p:nvPr/>
            </p:nvSpPr>
            <p:spPr bwMode="auto">
              <a:xfrm>
                <a:off x="720" y="2350"/>
                <a:ext cx="269" cy="193"/>
              </a:xfrm>
              <a:custGeom>
                <a:avLst/>
                <a:gdLst>
                  <a:gd name="T0" fmla="*/ 57 w 538"/>
                  <a:gd name="T1" fmla="*/ 34 h 387"/>
                  <a:gd name="T2" fmla="*/ 59 w 538"/>
                  <a:gd name="T3" fmla="*/ 34 h 387"/>
                  <a:gd name="T4" fmla="*/ 59 w 538"/>
                  <a:gd name="T5" fmla="*/ 33 h 387"/>
                  <a:gd name="T6" fmla="*/ 57 w 538"/>
                  <a:gd name="T7" fmla="*/ 33 h 387"/>
                  <a:gd name="T8" fmla="*/ 57 w 538"/>
                  <a:gd name="T9" fmla="*/ 34 h 387"/>
                  <a:gd name="T10" fmla="*/ 16 w 538"/>
                  <a:gd name="T11" fmla="*/ 28 h 387"/>
                  <a:gd name="T12" fmla="*/ 16 w 538"/>
                  <a:gd name="T13" fmla="*/ 3 h 387"/>
                  <a:gd name="T14" fmla="*/ 52 w 538"/>
                  <a:gd name="T15" fmla="*/ 3 h 387"/>
                  <a:gd name="T16" fmla="*/ 52 w 538"/>
                  <a:gd name="T17" fmla="*/ 28 h 387"/>
                  <a:gd name="T18" fmla="*/ 16 w 538"/>
                  <a:gd name="T19" fmla="*/ 28 h 387"/>
                  <a:gd name="T20" fmla="*/ 14 w 538"/>
                  <a:gd name="T21" fmla="*/ 30 h 387"/>
                  <a:gd name="T22" fmla="*/ 54 w 538"/>
                  <a:gd name="T23" fmla="*/ 30 h 387"/>
                  <a:gd name="T24" fmla="*/ 54 w 538"/>
                  <a:gd name="T25" fmla="*/ 1 h 387"/>
                  <a:gd name="T26" fmla="*/ 56 w 538"/>
                  <a:gd name="T27" fmla="*/ 1 h 387"/>
                  <a:gd name="T28" fmla="*/ 56 w 538"/>
                  <a:gd name="T29" fmla="*/ 0 h 387"/>
                  <a:gd name="T30" fmla="*/ 12 w 538"/>
                  <a:gd name="T31" fmla="*/ 0 h 387"/>
                  <a:gd name="T32" fmla="*/ 12 w 538"/>
                  <a:gd name="T33" fmla="*/ 32 h 387"/>
                  <a:gd name="T34" fmla="*/ 14 w 538"/>
                  <a:gd name="T35" fmla="*/ 32 h 387"/>
                  <a:gd name="T36" fmla="*/ 14 w 538"/>
                  <a:gd name="T37" fmla="*/ 30 h 387"/>
                  <a:gd name="T38" fmla="*/ 0 w 538"/>
                  <a:gd name="T39" fmla="*/ 46 h 387"/>
                  <a:gd name="T40" fmla="*/ 7 w 538"/>
                  <a:gd name="T41" fmla="*/ 46 h 387"/>
                  <a:gd name="T42" fmla="*/ 7 w 538"/>
                  <a:gd name="T43" fmla="*/ 44 h 387"/>
                  <a:gd name="T44" fmla="*/ 0 w 538"/>
                  <a:gd name="T45" fmla="*/ 44 h 387"/>
                  <a:gd name="T46" fmla="*/ 0 w 538"/>
                  <a:gd name="T47" fmla="*/ 46 h 387"/>
                  <a:gd name="T48" fmla="*/ 40 w 538"/>
                  <a:gd name="T49" fmla="*/ 48 h 387"/>
                  <a:gd name="T50" fmla="*/ 54 w 538"/>
                  <a:gd name="T51" fmla="*/ 48 h 387"/>
                  <a:gd name="T52" fmla="*/ 54 w 538"/>
                  <a:gd name="T53" fmla="*/ 47 h 387"/>
                  <a:gd name="T54" fmla="*/ 40 w 538"/>
                  <a:gd name="T55" fmla="*/ 47 h 387"/>
                  <a:gd name="T56" fmla="*/ 40 w 538"/>
                  <a:gd name="T57" fmla="*/ 48 h 387"/>
                  <a:gd name="T58" fmla="*/ 65 w 538"/>
                  <a:gd name="T59" fmla="*/ 45 h 387"/>
                  <a:gd name="T60" fmla="*/ 68 w 538"/>
                  <a:gd name="T61" fmla="*/ 45 h 387"/>
                  <a:gd name="T62" fmla="*/ 68 w 538"/>
                  <a:gd name="T63" fmla="*/ 44 h 387"/>
                  <a:gd name="T64" fmla="*/ 65 w 538"/>
                  <a:gd name="T65" fmla="*/ 44 h 387"/>
                  <a:gd name="T66" fmla="*/ 65 w 538"/>
                  <a:gd name="T67" fmla="*/ 45 h 387"/>
                  <a:gd name="T68" fmla="*/ 65 w 538"/>
                  <a:gd name="T69" fmla="*/ 47 h 387"/>
                  <a:gd name="T70" fmla="*/ 68 w 538"/>
                  <a:gd name="T71" fmla="*/ 47 h 387"/>
                  <a:gd name="T72" fmla="*/ 68 w 538"/>
                  <a:gd name="T73" fmla="*/ 46 h 387"/>
                  <a:gd name="T74" fmla="*/ 65 w 538"/>
                  <a:gd name="T75" fmla="*/ 46 h 387"/>
                  <a:gd name="T76" fmla="*/ 65 w 538"/>
                  <a:gd name="T77" fmla="*/ 47 h 38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38"/>
                  <a:gd name="T118" fmla="*/ 0 h 387"/>
                  <a:gd name="T119" fmla="*/ 538 w 538"/>
                  <a:gd name="T120" fmla="*/ 387 h 38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38" h="387">
                    <a:moveTo>
                      <a:pt x="450" y="277"/>
                    </a:moveTo>
                    <a:lnTo>
                      <a:pt x="469" y="277"/>
                    </a:lnTo>
                    <a:lnTo>
                      <a:pt x="469" y="269"/>
                    </a:lnTo>
                    <a:lnTo>
                      <a:pt x="450" y="269"/>
                    </a:lnTo>
                    <a:lnTo>
                      <a:pt x="450" y="277"/>
                    </a:lnTo>
                    <a:close/>
                    <a:moveTo>
                      <a:pt x="122" y="229"/>
                    </a:moveTo>
                    <a:lnTo>
                      <a:pt x="122" y="27"/>
                    </a:lnTo>
                    <a:lnTo>
                      <a:pt x="416" y="27"/>
                    </a:lnTo>
                    <a:lnTo>
                      <a:pt x="416" y="229"/>
                    </a:lnTo>
                    <a:lnTo>
                      <a:pt x="122" y="229"/>
                    </a:lnTo>
                    <a:close/>
                    <a:moveTo>
                      <a:pt x="109" y="243"/>
                    </a:moveTo>
                    <a:lnTo>
                      <a:pt x="429" y="243"/>
                    </a:lnTo>
                    <a:lnTo>
                      <a:pt x="429" y="14"/>
                    </a:lnTo>
                    <a:lnTo>
                      <a:pt x="443" y="14"/>
                    </a:lnTo>
                    <a:lnTo>
                      <a:pt x="443" y="0"/>
                    </a:lnTo>
                    <a:lnTo>
                      <a:pt x="94" y="0"/>
                    </a:lnTo>
                    <a:lnTo>
                      <a:pt x="94" y="256"/>
                    </a:lnTo>
                    <a:lnTo>
                      <a:pt x="109" y="256"/>
                    </a:lnTo>
                    <a:lnTo>
                      <a:pt x="109" y="243"/>
                    </a:lnTo>
                    <a:close/>
                    <a:moveTo>
                      <a:pt x="0" y="373"/>
                    </a:moveTo>
                    <a:lnTo>
                      <a:pt x="54" y="373"/>
                    </a:lnTo>
                    <a:lnTo>
                      <a:pt x="54" y="356"/>
                    </a:lnTo>
                    <a:lnTo>
                      <a:pt x="0" y="356"/>
                    </a:lnTo>
                    <a:lnTo>
                      <a:pt x="0" y="373"/>
                    </a:lnTo>
                    <a:close/>
                    <a:moveTo>
                      <a:pt x="313" y="387"/>
                    </a:moveTo>
                    <a:lnTo>
                      <a:pt x="429" y="387"/>
                    </a:lnTo>
                    <a:lnTo>
                      <a:pt x="429" y="379"/>
                    </a:lnTo>
                    <a:lnTo>
                      <a:pt x="313" y="379"/>
                    </a:lnTo>
                    <a:lnTo>
                      <a:pt x="313" y="387"/>
                    </a:lnTo>
                    <a:close/>
                    <a:moveTo>
                      <a:pt x="519" y="364"/>
                    </a:moveTo>
                    <a:lnTo>
                      <a:pt x="538" y="364"/>
                    </a:lnTo>
                    <a:lnTo>
                      <a:pt x="538" y="356"/>
                    </a:lnTo>
                    <a:lnTo>
                      <a:pt x="519" y="356"/>
                    </a:lnTo>
                    <a:lnTo>
                      <a:pt x="519" y="364"/>
                    </a:lnTo>
                    <a:close/>
                    <a:moveTo>
                      <a:pt x="519" y="383"/>
                    </a:moveTo>
                    <a:lnTo>
                      <a:pt x="538" y="383"/>
                    </a:lnTo>
                    <a:lnTo>
                      <a:pt x="538" y="373"/>
                    </a:lnTo>
                    <a:lnTo>
                      <a:pt x="519" y="373"/>
                    </a:lnTo>
                    <a:lnTo>
                      <a:pt x="519" y="383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7" name="Line 89"/>
              <p:cNvSpPr>
                <a:spLocks noChangeShapeType="1"/>
              </p:cNvSpPr>
              <p:nvPr/>
            </p:nvSpPr>
            <p:spPr bwMode="auto">
              <a:xfrm>
                <a:off x="747" y="2495"/>
                <a:ext cx="214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8" name="Line 90"/>
              <p:cNvSpPr>
                <a:spLocks noChangeShapeType="1"/>
              </p:cNvSpPr>
              <p:nvPr/>
            </p:nvSpPr>
            <p:spPr bwMode="auto">
              <a:xfrm flipV="1">
                <a:off x="801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19" name="Line 91"/>
              <p:cNvSpPr>
                <a:spLocks noChangeShapeType="1"/>
              </p:cNvSpPr>
              <p:nvPr/>
            </p:nvSpPr>
            <p:spPr bwMode="auto">
              <a:xfrm flipV="1">
                <a:off x="855" y="2495"/>
                <a:ext cx="1" cy="1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5282" name="AutoShape 92"/>
            <p:cNvCxnSpPr>
              <a:cxnSpLocks noChangeShapeType="1"/>
              <a:stCxn id="95270" idx="3"/>
              <a:endCxn id="95272" idx="1"/>
            </p:cNvCxnSpPr>
            <p:nvPr/>
          </p:nvCxnSpPr>
          <p:spPr bwMode="auto">
            <a:xfrm flipV="1">
              <a:off x="1359" y="2400"/>
              <a:ext cx="1152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3" name="AutoShape 93"/>
            <p:cNvCxnSpPr>
              <a:cxnSpLocks noChangeShapeType="1"/>
              <a:stCxn id="95270" idx="3"/>
              <a:endCxn id="95273" idx="1"/>
            </p:cNvCxnSpPr>
            <p:nvPr/>
          </p:nvCxnSpPr>
          <p:spPr bwMode="auto">
            <a:xfrm>
              <a:off x="1359" y="2448"/>
              <a:ext cx="1152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4" name="AutoShape 94"/>
            <p:cNvCxnSpPr>
              <a:cxnSpLocks noChangeShapeType="1"/>
              <a:stCxn id="95271" idx="3"/>
              <a:endCxn id="95273" idx="1"/>
            </p:cNvCxnSpPr>
            <p:nvPr/>
          </p:nvCxnSpPr>
          <p:spPr bwMode="auto">
            <a:xfrm flipV="1">
              <a:off x="1311" y="3024"/>
              <a:ext cx="1200" cy="4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5" name="AutoShape 95"/>
            <p:cNvCxnSpPr>
              <a:cxnSpLocks noChangeShapeType="1"/>
              <a:stCxn id="95271" idx="3"/>
              <a:endCxn id="95274" idx="1"/>
            </p:cNvCxnSpPr>
            <p:nvPr/>
          </p:nvCxnSpPr>
          <p:spPr bwMode="auto">
            <a:xfrm>
              <a:off x="1311" y="3504"/>
              <a:ext cx="120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6" name="AutoShape 96"/>
            <p:cNvCxnSpPr>
              <a:cxnSpLocks noChangeShapeType="1"/>
              <a:stCxn id="95273" idx="3"/>
              <a:endCxn id="95275" idx="1"/>
            </p:cNvCxnSpPr>
            <p:nvPr/>
          </p:nvCxnSpPr>
          <p:spPr bwMode="auto">
            <a:xfrm flipV="1">
              <a:off x="2703" y="2688"/>
              <a:ext cx="1440" cy="3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7" name="AutoShape 97"/>
            <p:cNvCxnSpPr>
              <a:cxnSpLocks noChangeShapeType="1"/>
              <a:stCxn id="95274" idx="3"/>
              <a:endCxn id="95276" idx="1"/>
            </p:cNvCxnSpPr>
            <p:nvPr/>
          </p:nvCxnSpPr>
          <p:spPr bwMode="auto">
            <a:xfrm flipV="1">
              <a:off x="2703" y="3792"/>
              <a:ext cx="1248" cy="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8" name="AutoShape 98"/>
            <p:cNvCxnSpPr>
              <a:cxnSpLocks noChangeShapeType="1"/>
              <a:stCxn id="95276" idx="0"/>
              <a:endCxn id="95275" idx="2"/>
            </p:cNvCxnSpPr>
            <p:nvPr/>
          </p:nvCxnSpPr>
          <p:spPr bwMode="auto">
            <a:xfrm flipV="1">
              <a:off x="4047" y="2832"/>
              <a:ext cx="192" cy="81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89" name="AutoShape 99"/>
            <p:cNvCxnSpPr>
              <a:cxnSpLocks noChangeShapeType="1"/>
              <a:stCxn id="95271" idx="0"/>
              <a:endCxn id="95270" idx="2"/>
            </p:cNvCxnSpPr>
            <p:nvPr/>
          </p:nvCxnSpPr>
          <p:spPr bwMode="auto">
            <a:xfrm flipV="1">
              <a:off x="1215" y="2592"/>
              <a:ext cx="48" cy="76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0" name="AutoShape 100"/>
            <p:cNvCxnSpPr>
              <a:cxnSpLocks noChangeShapeType="1"/>
              <a:stCxn id="95272" idx="3"/>
              <a:endCxn id="95275" idx="1"/>
            </p:cNvCxnSpPr>
            <p:nvPr/>
          </p:nvCxnSpPr>
          <p:spPr bwMode="auto">
            <a:xfrm>
              <a:off x="2703" y="2400"/>
              <a:ext cx="1440" cy="2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1" name="AutoShape 101"/>
            <p:cNvCxnSpPr>
              <a:cxnSpLocks noChangeShapeType="1"/>
              <a:stCxn id="95364" idx="35"/>
              <a:endCxn id="95270" idx="1"/>
            </p:cNvCxnSpPr>
            <p:nvPr/>
          </p:nvCxnSpPr>
          <p:spPr bwMode="auto">
            <a:xfrm>
              <a:off x="676" y="2227"/>
              <a:ext cx="491" cy="22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2" name="AutoShape 102"/>
            <p:cNvCxnSpPr>
              <a:cxnSpLocks noChangeShapeType="1"/>
              <a:stCxn id="95352" idx="31"/>
              <a:endCxn id="95271" idx="1"/>
            </p:cNvCxnSpPr>
            <p:nvPr/>
          </p:nvCxnSpPr>
          <p:spPr bwMode="auto">
            <a:xfrm flipV="1">
              <a:off x="724" y="3504"/>
              <a:ext cx="395" cy="1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3" name="AutoShape 103"/>
            <p:cNvCxnSpPr>
              <a:cxnSpLocks noChangeShapeType="1"/>
              <a:stCxn id="95272" idx="0"/>
              <a:endCxn id="95335" idx="4"/>
            </p:cNvCxnSpPr>
            <p:nvPr/>
          </p:nvCxnSpPr>
          <p:spPr bwMode="auto">
            <a:xfrm flipV="1">
              <a:off x="2607" y="2007"/>
              <a:ext cx="99" cy="24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4" name="AutoShape 104"/>
            <p:cNvCxnSpPr>
              <a:cxnSpLocks noChangeShapeType="1"/>
              <a:stCxn id="95276" idx="3"/>
              <a:endCxn id="95316" idx="23"/>
            </p:cNvCxnSpPr>
            <p:nvPr/>
          </p:nvCxnSpPr>
          <p:spPr bwMode="auto">
            <a:xfrm>
              <a:off x="4143" y="3792"/>
              <a:ext cx="682" cy="1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295" name="AutoShape 105"/>
            <p:cNvCxnSpPr>
              <a:cxnSpLocks noChangeShapeType="1"/>
              <a:stCxn id="95275" idx="3"/>
              <a:endCxn id="95320" idx="2"/>
            </p:cNvCxnSpPr>
            <p:nvPr/>
          </p:nvCxnSpPr>
          <p:spPr bwMode="auto">
            <a:xfrm flipV="1">
              <a:off x="4335" y="2304"/>
              <a:ext cx="288" cy="3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5296" name="Text Box 106"/>
            <p:cNvSpPr txBox="1">
              <a:spLocks noChangeArrowheads="1"/>
            </p:cNvSpPr>
            <p:nvPr/>
          </p:nvSpPr>
          <p:spPr bwMode="auto">
            <a:xfrm>
              <a:off x="303" y="182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A</a:t>
              </a:r>
            </a:p>
          </p:txBody>
        </p:sp>
        <p:sp>
          <p:nvSpPr>
            <p:cNvPr id="95297" name="Text Box 107"/>
            <p:cNvSpPr txBox="1">
              <a:spLocks noChangeArrowheads="1"/>
            </p:cNvSpPr>
            <p:nvPr/>
          </p:nvSpPr>
          <p:spPr bwMode="auto">
            <a:xfrm>
              <a:off x="333" y="3314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B</a:t>
              </a:r>
            </a:p>
          </p:txBody>
        </p:sp>
        <p:sp>
          <p:nvSpPr>
            <p:cNvPr id="95298" name="Text Box 108"/>
            <p:cNvSpPr txBox="1">
              <a:spLocks noChangeArrowheads="1"/>
            </p:cNvSpPr>
            <p:nvPr/>
          </p:nvSpPr>
          <p:spPr bwMode="auto">
            <a:xfrm>
              <a:off x="4671" y="3408"/>
              <a:ext cx="45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E</a:t>
              </a:r>
            </a:p>
          </p:txBody>
        </p:sp>
        <p:sp>
          <p:nvSpPr>
            <p:cNvPr id="95299" name="Text Box 109"/>
            <p:cNvSpPr txBox="1">
              <a:spLocks noChangeArrowheads="1"/>
            </p:cNvSpPr>
            <p:nvPr/>
          </p:nvSpPr>
          <p:spPr bwMode="auto">
            <a:xfrm>
              <a:off x="4458" y="1778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D</a:t>
              </a:r>
            </a:p>
          </p:txBody>
        </p:sp>
        <p:sp>
          <p:nvSpPr>
            <p:cNvPr id="95300" name="Text Box 110"/>
            <p:cNvSpPr txBox="1">
              <a:spLocks noChangeArrowheads="1"/>
            </p:cNvSpPr>
            <p:nvPr/>
          </p:nvSpPr>
          <p:spPr bwMode="auto">
            <a:xfrm>
              <a:off x="2460" y="1536"/>
              <a:ext cx="45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Host C</a:t>
              </a:r>
            </a:p>
          </p:txBody>
        </p:sp>
        <p:sp>
          <p:nvSpPr>
            <p:cNvPr id="95301" name="Text Box 111"/>
            <p:cNvSpPr txBox="1">
              <a:spLocks noChangeArrowheads="1"/>
            </p:cNvSpPr>
            <p:nvPr/>
          </p:nvSpPr>
          <p:spPr bwMode="auto">
            <a:xfrm>
              <a:off x="1152" y="235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N1</a:t>
              </a:r>
            </a:p>
          </p:txBody>
        </p:sp>
        <p:sp>
          <p:nvSpPr>
            <p:cNvPr id="95302" name="Text Box 112"/>
            <p:cNvSpPr txBox="1">
              <a:spLocks noChangeArrowheads="1"/>
            </p:cNvSpPr>
            <p:nvPr/>
          </p:nvSpPr>
          <p:spPr bwMode="auto">
            <a:xfrm>
              <a:off x="2479" y="230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N2</a:t>
              </a:r>
            </a:p>
          </p:txBody>
        </p:sp>
        <p:sp>
          <p:nvSpPr>
            <p:cNvPr id="95303" name="Text Box 113"/>
            <p:cNvSpPr txBox="1">
              <a:spLocks noChangeArrowheads="1"/>
            </p:cNvSpPr>
            <p:nvPr/>
          </p:nvSpPr>
          <p:spPr bwMode="auto">
            <a:xfrm>
              <a:off x="4111" y="2594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N3</a:t>
              </a:r>
            </a:p>
          </p:txBody>
        </p:sp>
        <p:sp>
          <p:nvSpPr>
            <p:cNvPr id="95304" name="Text Box 114"/>
            <p:cNvSpPr txBox="1">
              <a:spLocks noChangeArrowheads="1"/>
            </p:cNvSpPr>
            <p:nvPr/>
          </p:nvSpPr>
          <p:spPr bwMode="auto">
            <a:xfrm>
              <a:off x="1089" y="341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N4</a:t>
              </a:r>
            </a:p>
          </p:txBody>
        </p:sp>
        <p:sp>
          <p:nvSpPr>
            <p:cNvPr id="95305" name="Text Box 115"/>
            <p:cNvSpPr txBox="1">
              <a:spLocks noChangeArrowheads="1"/>
            </p:cNvSpPr>
            <p:nvPr/>
          </p:nvSpPr>
          <p:spPr bwMode="auto">
            <a:xfrm>
              <a:off x="2479" y="2930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N5</a:t>
              </a:r>
            </a:p>
          </p:txBody>
        </p:sp>
        <p:sp>
          <p:nvSpPr>
            <p:cNvPr id="95306" name="Text Box 116"/>
            <p:cNvSpPr txBox="1">
              <a:spLocks noChangeArrowheads="1"/>
            </p:cNvSpPr>
            <p:nvPr/>
          </p:nvSpPr>
          <p:spPr bwMode="auto">
            <a:xfrm>
              <a:off x="391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N7</a:t>
              </a:r>
            </a:p>
          </p:txBody>
        </p:sp>
        <p:sp>
          <p:nvSpPr>
            <p:cNvPr id="95307" name="Text Box 117"/>
            <p:cNvSpPr txBox="1">
              <a:spLocks noChangeArrowheads="1"/>
            </p:cNvSpPr>
            <p:nvPr/>
          </p:nvSpPr>
          <p:spPr bwMode="auto">
            <a:xfrm>
              <a:off x="2479" y="3698"/>
              <a:ext cx="2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Arial" charset="0"/>
                </a:rPr>
                <a:t>N6</a:t>
              </a: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2133600" y="3276600"/>
            <a:ext cx="1981200" cy="1524000"/>
            <a:chOff x="1152" y="2304"/>
            <a:chExt cx="1248" cy="960"/>
          </a:xfrm>
        </p:grpSpPr>
        <p:sp>
          <p:nvSpPr>
            <p:cNvPr id="95251" name="Line 119"/>
            <p:cNvSpPr>
              <a:spLocks noChangeShapeType="1"/>
            </p:cNvSpPr>
            <p:nvPr/>
          </p:nvSpPr>
          <p:spPr bwMode="auto">
            <a:xfrm flipH="1">
              <a:off x="1152" y="2592"/>
              <a:ext cx="48" cy="672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52" name="Line 120"/>
            <p:cNvSpPr>
              <a:spLocks noChangeShapeType="1"/>
            </p:cNvSpPr>
            <p:nvPr/>
          </p:nvSpPr>
          <p:spPr bwMode="auto">
            <a:xfrm>
              <a:off x="1344" y="2592"/>
              <a:ext cx="960" cy="432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53" name="Line 121"/>
            <p:cNvSpPr>
              <a:spLocks noChangeShapeType="1"/>
            </p:cNvSpPr>
            <p:nvPr/>
          </p:nvSpPr>
          <p:spPr bwMode="auto">
            <a:xfrm flipV="1">
              <a:off x="1344" y="2304"/>
              <a:ext cx="1056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9" name="Group 122"/>
          <p:cNvGrpSpPr>
            <a:grpSpLocks/>
          </p:cNvGrpSpPr>
          <p:nvPr/>
        </p:nvGrpSpPr>
        <p:grpSpPr bwMode="auto">
          <a:xfrm>
            <a:off x="2286000" y="3733800"/>
            <a:ext cx="1981200" cy="1905000"/>
            <a:chOff x="1248" y="2592"/>
            <a:chExt cx="1248" cy="1200"/>
          </a:xfrm>
        </p:grpSpPr>
        <p:sp>
          <p:nvSpPr>
            <p:cNvPr id="95248" name="Line 123"/>
            <p:cNvSpPr>
              <a:spLocks noChangeShapeType="1"/>
            </p:cNvSpPr>
            <p:nvPr/>
          </p:nvSpPr>
          <p:spPr bwMode="auto">
            <a:xfrm flipV="1">
              <a:off x="1344" y="3024"/>
              <a:ext cx="1008" cy="384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49" name="Line 124"/>
            <p:cNvSpPr>
              <a:spLocks noChangeShapeType="1"/>
            </p:cNvSpPr>
            <p:nvPr/>
          </p:nvSpPr>
          <p:spPr bwMode="auto">
            <a:xfrm>
              <a:off x="1344" y="3456"/>
              <a:ext cx="1152" cy="336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50" name="Line 125"/>
            <p:cNvSpPr>
              <a:spLocks noChangeShapeType="1"/>
            </p:cNvSpPr>
            <p:nvPr/>
          </p:nvSpPr>
          <p:spPr bwMode="auto">
            <a:xfrm flipV="1">
              <a:off x="1248" y="2592"/>
              <a:ext cx="96" cy="720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0" name="Group 126"/>
          <p:cNvGrpSpPr>
            <a:grpSpLocks/>
          </p:cNvGrpSpPr>
          <p:nvPr/>
        </p:nvGrpSpPr>
        <p:grpSpPr bwMode="auto">
          <a:xfrm>
            <a:off x="2514600" y="3505200"/>
            <a:ext cx="4267200" cy="457200"/>
            <a:chOff x="1392" y="2448"/>
            <a:chExt cx="2688" cy="288"/>
          </a:xfrm>
        </p:grpSpPr>
        <p:sp>
          <p:nvSpPr>
            <p:cNvPr id="95246" name="Line 127"/>
            <p:cNvSpPr>
              <a:spLocks noChangeShapeType="1"/>
            </p:cNvSpPr>
            <p:nvPr/>
          </p:nvSpPr>
          <p:spPr bwMode="auto">
            <a:xfrm>
              <a:off x="2736" y="2448"/>
              <a:ext cx="1344" cy="28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47" name="Line 128"/>
            <p:cNvSpPr>
              <a:spLocks noChangeShapeType="1"/>
            </p:cNvSpPr>
            <p:nvPr/>
          </p:nvSpPr>
          <p:spPr bwMode="auto">
            <a:xfrm flipH="1">
              <a:off x="1392" y="2448"/>
              <a:ext cx="1056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1" name="Group 129"/>
          <p:cNvGrpSpPr>
            <a:grpSpLocks/>
          </p:cNvGrpSpPr>
          <p:nvPr/>
        </p:nvGrpSpPr>
        <p:grpSpPr bwMode="auto">
          <a:xfrm>
            <a:off x="2514600" y="3429000"/>
            <a:ext cx="4343400" cy="1752600"/>
            <a:chOff x="1392" y="2400"/>
            <a:chExt cx="2736" cy="1104"/>
          </a:xfrm>
        </p:grpSpPr>
        <p:sp>
          <p:nvSpPr>
            <p:cNvPr id="95243" name="Line 130"/>
            <p:cNvSpPr>
              <a:spLocks noChangeShapeType="1"/>
            </p:cNvSpPr>
            <p:nvPr/>
          </p:nvSpPr>
          <p:spPr bwMode="auto">
            <a:xfrm flipV="1">
              <a:off x="2736" y="2784"/>
              <a:ext cx="1392" cy="28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44" name="Line 131"/>
            <p:cNvSpPr>
              <a:spLocks noChangeShapeType="1"/>
            </p:cNvSpPr>
            <p:nvPr/>
          </p:nvSpPr>
          <p:spPr bwMode="auto">
            <a:xfrm flipH="1">
              <a:off x="1392" y="3120"/>
              <a:ext cx="1104" cy="384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45" name="Line 132"/>
            <p:cNvSpPr>
              <a:spLocks noChangeShapeType="1"/>
            </p:cNvSpPr>
            <p:nvPr/>
          </p:nvSpPr>
          <p:spPr bwMode="auto">
            <a:xfrm flipH="1" flipV="1">
              <a:off x="1392" y="2400"/>
              <a:ext cx="1056" cy="52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12" name="Group 133"/>
          <p:cNvGrpSpPr>
            <a:grpSpLocks/>
          </p:cNvGrpSpPr>
          <p:nvPr/>
        </p:nvGrpSpPr>
        <p:grpSpPr bwMode="auto">
          <a:xfrm>
            <a:off x="2438400" y="5257800"/>
            <a:ext cx="4114800" cy="533400"/>
            <a:chOff x="1344" y="3552"/>
            <a:chExt cx="2592" cy="336"/>
          </a:xfrm>
        </p:grpSpPr>
        <p:sp>
          <p:nvSpPr>
            <p:cNvPr id="95241" name="Line 134"/>
            <p:cNvSpPr>
              <a:spLocks noChangeShapeType="1"/>
            </p:cNvSpPr>
            <p:nvPr/>
          </p:nvSpPr>
          <p:spPr bwMode="auto">
            <a:xfrm flipV="1">
              <a:off x="2688" y="3840"/>
              <a:ext cx="1248" cy="48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95242" name="Line 135"/>
            <p:cNvSpPr>
              <a:spLocks noChangeShapeType="1"/>
            </p:cNvSpPr>
            <p:nvPr/>
          </p:nvSpPr>
          <p:spPr bwMode="auto">
            <a:xfrm flipH="1" flipV="1">
              <a:off x="1344" y="3552"/>
              <a:ext cx="1104" cy="336"/>
            </a:xfrm>
            <a:prstGeom prst="line">
              <a:avLst/>
            </a:prstGeom>
            <a:noFill/>
            <a:ln w="635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460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Bellman-Ford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</a:t>
            </a:r>
          </a:p>
          <a:p>
            <a:pPr lvl="1"/>
            <a:r>
              <a:rPr lang="en-US" dirty="0"/>
              <a:t>Link costs to each neighbor</a:t>
            </a:r>
          </a:p>
          <a:p>
            <a:pPr lvl="1"/>
            <a:r>
              <a:rPr lang="en-US" dirty="0"/>
              <a:t>Not full topology</a:t>
            </a:r>
          </a:p>
          <a:p>
            <a:r>
              <a:rPr lang="en-US" dirty="0"/>
              <a:t>OUTPUT:</a:t>
            </a:r>
          </a:p>
          <a:p>
            <a:pPr lvl="1"/>
            <a:r>
              <a:rPr lang="en-US" dirty="0"/>
              <a:t>Next hop to each destination and the corresponding cost</a:t>
            </a:r>
          </a:p>
          <a:p>
            <a:pPr lvl="1"/>
            <a:r>
              <a:rPr lang="en-US" dirty="0"/>
              <a:t>Does not give the complete path to the </a:t>
            </a:r>
            <a:r>
              <a:rPr lang="en-US" dirty="0" smtClean="0"/>
              <a:t>destination</a:t>
            </a:r>
            <a:endParaRPr lang="en-US" dirty="0"/>
          </a:p>
          <a:p>
            <a:r>
              <a:rPr lang="en-US" dirty="0" smtClean="0"/>
              <a:t>My neighbors tell me how far they are from </a:t>
            </a:r>
            <a:r>
              <a:rPr lang="en-US" dirty="0" err="1" smtClean="0"/>
              <a:t>dest’n</a:t>
            </a:r>
            <a:endParaRPr lang="en-US" dirty="0" smtClean="0"/>
          </a:p>
          <a:p>
            <a:pPr lvl="1"/>
            <a:r>
              <a:rPr lang="en-US" dirty="0" smtClean="0"/>
              <a:t>Compute: (cost to </a:t>
            </a:r>
            <a:r>
              <a:rPr lang="en-US" dirty="0" err="1" smtClean="0"/>
              <a:t>nhbr</a:t>
            </a:r>
            <a:r>
              <a:rPr lang="en-US" dirty="0" smtClean="0"/>
              <a:t>) plus (</a:t>
            </a:r>
            <a:r>
              <a:rPr lang="en-US" dirty="0" err="1" smtClean="0"/>
              <a:t>nhbr’s</a:t>
            </a:r>
            <a:r>
              <a:rPr lang="en-US" dirty="0" smtClean="0"/>
              <a:t> cost to destination)</a:t>
            </a:r>
          </a:p>
          <a:p>
            <a:pPr lvl="1"/>
            <a:r>
              <a:rPr lang="en-US" dirty="0" smtClean="0"/>
              <a:t>Pick minimum as my choice</a:t>
            </a:r>
          </a:p>
          <a:p>
            <a:pPr lvl="1"/>
            <a:r>
              <a:rPr lang="en-US" dirty="0" smtClean="0"/>
              <a:t>Advertise that cost to my neighbors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0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04E1449-F89E-F04B-8B0F-37D954156FC4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Bellman-Ford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Overview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5181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Each router maintains a table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  <a:sym typeface="Wingdings" charset="0"/>
              </a:rPr>
              <a:t>est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known distance from X to Y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  <a:sym typeface="Wingdings" charset="0"/>
              </a:rPr>
              <a:t>,</a:t>
            </a:r>
          </a:p>
          <a:p>
            <a:pPr marL="339725" lvl="1" indent="0">
              <a:lnSpc>
                <a:spcPct val="90000"/>
              </a:lnSpc>
              <a:buNone/>
            </a:pP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  <a:sym typeface="Wingdings" charset="0"/>
              </a:rPr>
              <a:t>    via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Z as next hop = D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Wingdings" charset="0"/>
              </a:rPr>
              <a:t>Z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(X,Y)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Each local iteration caused by: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Local link cost change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Message from neighbor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Notify neighbors </a:t>
            </a:r>
            <a:r>
              <a:rPr lang="en-US" sz="2400" i="1" dirty="0">
                <a:latin typeface="Arial" charset="0"/>
              </a:rPr>
              <a:t>only</a:t>
            </a:r>
            <a:r>
              <a:rPr lang="en-US" sz="2400" dirty="0">
                <a:latin typeface="Arial" charset="0"/>
              </a:rPr>
              <a:t> if least cost path to any destination changes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Neighbors then notify their neighbors if necessary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40325" y="1517650"/>
            <a:ext cx="4003675" cy="4605338"/>
            <a:chOff x="3238" y="956"/>
            <a:chExt cx="2522" cy="2901"/>
          </a:xfrm>
        </p:grpSpPr>
        <p:grpSp>
          <p:nvGrpSpPr>
            <p:cNvPr id="104453" name="Group 5"/>
            <p:cNvGrpSpPr>
              <a:grpSpLocks/>
            </p:cNvGrpSpPr>
            <p:nvPr/>
          </p:nvGrpSpPr>
          <p:grpSpPr bwMode="auto">
            <a:xfrm>
              <a:off x="3522" y="1056"/>
              <a:ext cx="2238" cy="2801"/>
              <a:chOff x="3354" y="954"/>
              <a:chExt cx="2238" cy="2801"/>
            </a:xfrm>
          </p:grpSpPr>
          <p:sp>
            <p:nvSpPr>
              <p:cNvPr id="104455" name="Text Box 6"/>
              <p:cNvSpPr txBox="1">
                <a:spLocks noChangeArrowheads="1"/>
              </p:cNvSpPr>
              <p:nvPr/>
            </p:nvSpPr>
            <p:spPr bwMode="auto">
              <a:xfrm>
                <a:off x="3372" y="954"/>
                <a:ext cx="2220" cy="2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sz="2400" b="0">
                  <a:latin typeface="Times New Roman" charset="0"/>
                </a:endParaRPr>
              </a:p>
              <a:p>
                <a:pPr algn="l">
                  <a:spcBef>
                    <a:spcPct val="50000"/>
                  </a:spcBef>
                </a:pPr>
                <a:r>
                  <a:rPr lang="en-US" sz="2400" b="0" i="1">
                    <a:solidFill>
                      <a:schemeClr val="accent2"/>
                    </a:solidFill>
                    <a:latin typeface="Arial" charset="0"/>
                  </a:rPr>
                  <a:t>wait</a:t>
                </a:r>
                <a:r>
                  <a:rPr lang="en-US" b="0">
                    <a:latin typeface="Arial" charset="0"/>
                  </a:rPr>
                  <a:t> for (change in local link cost or msg from neighbor)</a:t>
                </a:r>
              </a:p>
              <a:p>
                <a:pPr algn="l">
                  <a:spcBef>
                    <a:spcPct val="50000"/>
                  </a:spcBef>
                </a:pPr>
                <a:endParaRPr lang="en-US" b="0">
                  <a:latin typeface="Arial" charset="0"/>
                </a:endParaRPr>
              </a:p>
              <a:p>
                <a:pPr algn="l">
                  <a:spcBef>
                    <a:spcPct val="50000"/>
                  </a:spcBef>
                </a:pPr>
                <a:r>
                  <a:rPr lang="en-US" sz="2400" b="0" i="1">
                    <a:solidFill>
                      <a:schemeClr val="accent2"/>
                    </a:solidFill>
                    <a:latin typeface="Arial" charset="0"/>
                  </a:rPr>
                  <a:t>recompute</a:t>
                </a:r>
                <a:r>
                  <a:rPr lang="en-US" b="0">
                    <a:latin typeface="Arial" charset="0"/>
                  </a:rPr>
                  <a:t> distance table</a:t>
                </a:r>
              </a:p>
              <a:p>
                <a:pPr algn="l">
                  <a:spcBef>
                    <a:spcPct val="50000"/>
                  </a:spcBef>
                </a:pPr>
                <a:endParaRPr lang="en-US" b="0">
                  <a:latin typeface="Arial" charset="0"/>
                </a:endParaRPr>
              </a:p>
              <a:p>
                <a:pPr algn="l">
                  <a:spcBef>
                    <a:spcPct val="50000"/>
                  </a:spcBef>
                </a:pPr>
                <a:r>
                  <a:rPr lang="en-US" b="0">
                    <a:latin typeface="Arial" charset="0"/>
                  </a:rPr>
                  <a:t>if least cost path to any dest has changed, </a:t>
                </a:r>
                <a:r>
                  <a:rPr lang="en-US" sz="2400" b="0" i="1">
                    <a:solidFill>
                      <a:schemeClr val="accent2"/>
                    </a:solidFill>
                    <a:latin typeface="Arial" charset="0"/>
                  </a:rPr>
                  <a:t>notify</a:t>
                </a:r>
                <a:r>
                  <a:rPr lang="en-US" b="0">
                    <a:latin typeface="Arial" charset="0"/>
                  </a:rPr>
                  <a:t> neighbors </a:t>
                </a:r>
                <a:endParaRPr lang="en-US" sz="2400" b="0">
                  <a:latin typeface="Arial" charset="0"/>
                </a:endParaRPr>
              </a:p>
              <a:p>
                <a:pPr algn="ctr">
                  <a:spcBef>
                    <a:spcPct val="50000"/>
                  </a:spcBef>
                </a:pPr>
                <a:endParaRPr lang="en-US" sz="2400" b="0">
                  <a:latin typeface="Times New Roman" charset="0"/>
                </a:endParaRPr>
              </a:p>
            </p:txBody>
          </p:sp>
          <p:sp>
            <p:nvSpPr>
              <p:cNvPr id="104456" name="Line 7"/>
              <p:cNvSpPr>
                <a:spLocks noChangeShapeType="1"/>
              </p:cNvSpPr>
              <p:nvPr/>
            </p:nvSpPr>
            <p:spPr bwMode="auto">
              <a:xfrm>
                <a:off x="4344" y="1776"/>
                <a:ext cx="0" cy="37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57" name="Line 8"/>
              <p:cNvSpPr>
                <a:spLocks noChangeShapeType="1"/>
              </p:cNvSpPr>
              <p:nvPr/>
            </p:nvSpPr>
            <p:spPr bwMode="auto">
              <a:xfrm>
                <a:off x="4338" y="2418"/>
                <a:ext cx="0" cy="37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58" name="Freeform 9"/>
              <p:cNvSpPr>
                <a:spLocks/>
              </p:cNvSpPr>
              <p:nvPr/>
            </p:nvSpPr>
            <p:spPr bwMode="auto">
              <a:xfrm>
                <a:off x="3354" y="1212"/>
                <a:ext cx="978" cy="2256"/>
              </a:xfrm>
              <a:custGeom>
                <a:avLst/>
                <a:gdLst>
                  <a:gd name="T0" fmla="*/ 960 w 978"/>
                  <a:gd name="T1" fmla="*/ 2010 h 2256"/>
                  <a:gd name="T2" fmla="*/ 961 w 978"/>
                  <a:gd name="T3" fmla="*/ 2256 h 2256"/>
                  <a:gd name="T4" fmla="*/ 0 w 978"/>
                  <a:gd name="T5" fmla="*/ 2256 h 2256"/>
                  <a:gd name="T6" fmla="*/ 0 w 978"/>
                  <a:gd name="T7" fmla="*/ 0 h 2256"/>
                  <a:gd name="T8" fmla="*/ 978 w 978"/>
                  <a:gd name="T9" fmla="*/ 0 h 2256"/>
                  <a:gd name="T10" fmla="*/ 978 w 978"/>
                  <a:gd name="T11" fmla="*/ 155 h 22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78"/>
                  <a:gd name="T19" fmla="*/ 0 h 2256"/>
                  <a:gd name="T20" fmla="*/ 978 w 978"/>
                  <a:gd name="T21" fmla="*/ 2256 h 22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78" h="2256">
                    <a:moveTo>
                      <a:pt x="960" y="2010"/>
                    </a:moveTo>
                    <a:lnTo>
                      <a:pt x="961" y="2256"/>
                    </a:lnTo>
                    <a:lnTo>
                      <a:pt x="0" y="2256"/>
                    </a:lnTo>
                    <a:lnTo>
                      <a:pt x="0" y="0"/>
                    </a:lnTo>
                    <a:lnTo>
                      <a:pt x="978" y="0"/>
                    </a:lnTo>
                    <a:lnTo>
                      <a:pt x="978" y="155"/>
                    </a:ln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54" name="Text Box 10"/>
            <p:cNvSpPr txBox="1">
              <a:spLocks noChangeArrowheads="1"/>
            </p:cNvSpPr>
            <p:nvPr/>
          </p:nvSpPr>
          <p:spPr bwMode="auto">
            <a:xfrm>
              <a:off x="3238" y="956"/>
              <a:ext cx="10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b="0" dirty="0">
                  <a:solidFill>
                    <a:srgbClr val="FF0000"/>
                  </a:solidFill>
                  <a:latin typeface="Arial" charset="0"/>
                </a:rPr>
                <a:t>Each node:</a:t>
              </a:r>
              <a:endParaRPr lang="en-US" sz="2400" b="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152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Bellman-Ford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Overview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5181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Each router maintains a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Row for each possible destination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Column for each directly-attached neighbor to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  <a:ea typeface="Arial" charset="0"/>
                <a:cs typeface="Arial" charset="0"/>
              </a:rPr>
              <a:t>Entry in row Y and column Z of node X </a:t>
            </a:r>
            <a:r>
              <a:rPr lang="en-US" sz="2000">
                <a:latin typeface="Arial" charset="0"/>
                <a:ea typeface="Arial" charset="0"/>
                <a:cs typeface="Arial" charset="0"/>
                <a:sym typeface="Symbol" charset="0"/>
              </a:rPr>
              <a:t></a:t>
            </a:r>
            <a:r>
              <a:rPr lang="en-US" sz="2000">
                <a:latin typeface="Arial" charset="0"/>
                <a:ea typeface="Arial" charset="0"/>
                <a:cs typeface="Arial" charset="0"/>
                <a:sym typeface="Wingdings" charset="0"/>
              </a:rPr>
              <a:t> best known distance from X to Y, via </a:t>
            </a:r>
            <a:br>
              <a:rPr lang="en-US" sz="2000">
                <a:latin typeface="Arial" charset="0"/>
                <a:ea typeface="Arial" charset="0"/>
                <a:cs typeface="Arial" charset="0"/>
                <a:sym typeface="Wingdings" charset="0"/>
              </a:rPr>
            </a:br>
            <a:r>
              <a:rPr lang="en-US" sz="2000">
                <a:latin typeface="Arial" charset="0"/>
                <a:ea typeface="Arial" charset="0"/>
                <a:cs typeface="Arial" charset="0"/>
                <a:sym typeface="Wingdings" charset="0"/>
              </a:rPr>
              <a:t>     Z as next hop = D</a:t>
            </a:r>
            <a:r>
              <a:rPr lang="en-US" sz="2000" baseline="-25000">
                <a:latin typeface="Arial" charset="0"/>
                <a:ea typeface="Arial" charset="0"/>
                <a:cs typeface="Arial" charset="0"/>
                <a:sym typeface="Wingdings" charset="0"/>
              </a:rPr>
              <a:t>Z</a:t>
            </a:r>
            <a:r>
              <a:rPr lang="en-US" sz="2000">
                <a:latin typeface="Arial" charset="0"/>
                <a:ea typeface="Arial" charset="0"/>
                <a:cs typeface="Arial" charset="0"/>
                <a:sym typeface="Wingdings" charset="0"/>
              </a:rPr>
              <a:t>(X,Y)</a:t>
            </a:r>
            <a:endParaRPr lang="en-US" sz="20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6499" name="Freeform 2"/>
          <p:cNvSpPr>
            <a:spLocks/>
          </p:cNvSpPr>
          <p:nvPr/>
        </p:nvSpPr>
        <p:spPr bwMode="auto">
          <a:xfrm>
            <a:off x="990600" y="4400550"/>
            <a:ext cx="2895600" cy="1447800"/>
          </a:xfrm>
          <a:custGeom>
            <a:avLst/>
            <a:gdLst>
              <a:gd name="T0" fmla="*/ 0 w 1824"/>
              <a:gd name="T1" fmla="*/ 2147483647 h 912"/>
              <a:gd name="T2" fmla="*/ 0 w 1824"/>
              <a:gd name="T3" fmla="*/ 2147483647 h 912"/>
              <a:gd name="T4" fmla="*/ 2147483647 w 1824"/>
              <a:gd name="T5" fmla="*/ 2147483647 h 912"/>
              <a:gd name="T6" fmla="*/ 2147483647 w 1824"/>
              <a:gd name="T7" fmla="*/ 2147483647 h 912"/>
              <a:gd name="T8" fmla="*/ 2147483647 w 1824"/>
              <a:gd name="T9" fmla="*/ 2147483647 h 912"/>
              <a:gd name="T10" fmla="*/ 2147483647 w 1824"/>
              <a:gd name="T11" fmla="*/ 0 h 912"/>
              <a:gd name="T12" fmla="*/ 2147483647 w 1824"/>
              <a:gd name="T13" fmla="*/ 2147483647 h 912"/>
              <a:gd name="T14" fmla="*/ 2147483647 w 1824"/>
              <a:gd name="T15" fmla="*/ 2147483647 h 912"/>
              <a:gd name="T16" fmla="*/ 2147483647 w 1824"/>
              <a:gd name="T17" fmla="*/ 2147483647 h 912"/>
              <a:gd name="T18" fmla="*/ 2147483647 w 1824"/>
              <a:gd name="T19" fmla="*/ 2147483647 h 912"/>
              <a:gd name="T20" fmla="*/ 2147483647 w 1824"/>
              <a:gd name="T21" fmla="*/ 2147483647 h 912"/>
              <a:gd name="T22" fmla="*/ 2147483647 w 1824"/>
              <a:gd name="T23" fmla="*/ 2147483647 h 912"/>
              <a:gd name="T24" fmla="*/ 2147483647 w 1824"/>
              <a:gd name="T25" fmla="*/ 2147483647 h 912"/>
              <a:gd name="T26" fmla="*/ 2147483647 w 1824"/>
              <a:gd name="T27" fmla="*/ 2147483647 h 912"/>
              <a:gd name="T28" fmla="*/ 0 w 1824"/>
              <a:gd name="T29" fmla="*/ 2147483647 h 9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24"/>
              <a:gd name="T46" fmla="*/ 0 h 912"/>
              <a:gd name="T47" fmla="*/ 1824 w 1824"/>
              <a:gd name="T48" fmla="*/ 912 h 9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24" h="912">
                <a:moveTo>
                  <a:pt x="0" y="720"/>
                </a:moveTo>
                <a:lnTo>
                  <a:pt x="0" y="528"/>
                </a:lnTo>
                <a:lnTo>
                  <a:pt x="192" y="336"/>
                </a:lnTo>
                <a:lnTo>
                  <a:pt x="432" y="96"/>
                </a:lnTo>
                <a:lnTo>
                  <a:pt x="864" y="96"/>
                </a:lnTo>
                <a:lnTo>
                  <a:pt x="1344" y="0"/>
                </a:lnTo>
                <a:lnTo>
                  <a:pt x="1728" y="144"/>
                </a:lnTo>
                <a:lnTo>
                  <a:pt x="1824" y="336"/>
                </a:lnTo>
                <a:lnTo>
                  <a:pt x="1776" y="480"/>
                </a:lnTo>
                <a:lnTo>
                  <a:pt x="1680" y="768"/>
                </a:lnTo>
                <a:lnTo>
                  <a:pt x="1392" y="864"/>
                </a:lnTo>
                <a:lnTo>
                  <a:pt x="912" y="912"/>
                </a:lnTo>
                <a:lnTo>
                  <a:pt x="672" y="864"/>
                </a:lnTo>
                <a:lnTo>
                  <a:pt x="288" y="912"/>
                </a:lnTo>
                <a:lnTo>
                  <a:pt x="0" y="7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6500" name="Freeform 4"/>
          <p:cNvSpPr>
            <a:spLocks/>
          </p:cNvSpPr>
          <p:nvPr/>
        </p:nvSpPr>
        <p:spPr bwMode="auto">
          <a:xfrm>
            <a:off x="1524000" y="5029200"/>
            <a:ext cx="352425" cy="285750"/>
          </a:xfrm>
          <a:custGeom>
            <a:avLst/>
            <a:gdLst>
              <a:gd name="T0" fmla="*/ 0 w 222"/>
              <a:gd name="T1" fmla="*/ 2147483647 h 180"/>
              <a:gd name="T2" fmla="*/ 2147483647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Oval 5"/>
          <p:cNvSpPr>
            <a:spLocks noChangeArrowheads="1"/>
          </p:cNvSpPr>
          <p:nvPr/>
        </p:nvSpPr>
        <p:spPr bwMode="auto">
          <a:xfrm>
            <a:off x="1111250" y="540385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>
            <a:off x="1111250" y="539273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1608138" y="539273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1111250" y="539273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2400" b="0"/>
          </a:p>
        </p:txBody>
      </p:sp>
      <p:sp>
        <p:nvSpPr>
          <p:cNvPr id="106505" name="Oval 9"/>
          <p:cNvSpPr>
            <a:spLocks noChangeArrowheads="1"/>
          </p:cNvSpPr>
          <p:nvPr/>
        </p:nvSpPr>
        <p:spPr bwMode="auto">
          <a:xfrm>
            <a:off x="1106488" y="529907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Freeform 10"/>
          <p:cNvSpPr>
            <a:spLocks/>
          </p:cNvSpPr>
          <p:nvPr/>
        </p:nvSpPr>
        <p:spPr bwMode="auto">
          <a:xfrm>
            <a:off x="2166938" y="5029200"/>
            <a:ext cx="342900" cy="300038"/>
          </a:xfrm>
          <a:custGeom>
            <a:avLst/>
            <a:gdLst>
              <a:gd name="T0" fmla="*/ 0 w 216"/>
              <a:gd name="T1" fmla="*/ 0 h 189"/>
              <a:gd name="T2" fmla="*/ 2147483647 w 216"/>
              <a:gd name="T3" fmla="*/ 2147483647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7" name="Freeform 11"/>
          <p:cNvSpPr>
            <a:spLocks/>
          </p:cNvSpPr>
          <p:nvPr/>
        </p:nvSpPr>
        <p:spPr bwMode="auto">
          <a:xfrm>
            <a:off x="1614488" y="544830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508" name="Group 12"/>
          <p:cNvGrpSpPr>
            <a:grpSpLocks/>
          </p:cNvGrpSpPr>
          <p:nvPr/>
        </p:nvGrpSpPr>
        <p:grpSpPr bwMode="auto">
          <a:xfrm>
            <a:off x="1173163" y="5216525"/>
            <a:ext cx="354012" cy="396875"/>
            <a:chOff x="2945" y="2425"/>
            <a:chExt cx="224" cy="250"/>
          </a:xfrm>
        </p:grpSpPr>
        <p:sp>
          <p:nvSpPr>
            <p:cNvPr id="106572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4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73" name="Text Box 14"/>
            <p:cNvSpPr txBox="1">
              <a:spLocks noChangeArrowheads="1"/>
            </p:cNvSpPr>
            <p:nvPr/>
          </p:nvSpPr>
          <p:spPr bwMode="auto">
            <a:xfrm>
              <a:off x="2945" y="2425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/>
                <a:t>A</a:t>
              </a:r>
              <a:endParaRPr lang="en-US" sz="2400" b="0"/>
            </a:p>
          </p:txBody>
        </p:sp>
      </p:grpSp>
      <p:grpSp>
        <p:nvGrpSpPr>
          <p:cNvPr id="106509" name="Group 15"/>
          <p:cNvGrpSpPr>
            <a:grpSpLocks/>
          </p:cNvGrpSpPr>
          <p:nvPr/>
        </p:nvGrpSpPr>
        <p:grpSpPr bwMode="auto">
          <a:xfrm>
            <a:off x="2447925" y="5235575"/>
            <a:ext cx="501650" cy="396875"/>
            <a:chOff x="1740" y="2302"/>
            <a:chExt cx="316" cy="250"/>
          </a:xfrm>
        </p:grpSpPr>
        <p:sp>
          <p:nvSpPr>
            <p:cNvPr id="106564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5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6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67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06568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569" name="Group 21"/>
            <p:cNvGrpSpPr>
              <a:grpSpLocks/>
            </p:cNvGrpSpPr>
            <p:nvPr/>
          </p:nvGrpSpPr>
          <p:grpSpPr bwMode="auto">
            <a:xfrm>
              <a:off x="1797" y="2302"/>
              <a:ext cx="233" cy="250"/>
              <a:chOff x="2939" y="2425"/>
              <a:chExt cx="236" cy="250"/>
            </a:xfrm>
          </p:grpSpPr>
          <p:sp>
            <p:nvSpPr>
              <p:cNvPr id="106570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71" name="Text Box 23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C</a:t>
                </a:r>
                <a:endParaRPr lang="en-US" sz="2400" b="0"/>
              </a:p>
            </p:txBody>
          </p:sp>
        </p:grpSp>
      </p:grpSp>
      <p:sp>
        <p:nvSpPr>
          <p:cNvPr id="106510" name="Text Box 24"/>
          <p:cNvSpPr txBox="1">
            <a:spLocks noChangeArrowheads="1"/>
          </p:cNvSpPr>
          <p:nvPr/>
        </p:nvSpPr>
        <p:spPr bwMode="auto">
          <a:xfrm>
            <a:off x="2279650" y="49482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1</a:t>
            </a:r>
            <a:endParaRPr lang="en-US" sz="2400" b="0"/>
          </a:p>
        </p:txBody>
      </p:sp>
      <p:sp>
        <p:nvSpPr>
          <p:cNvPr id="106511" name="Text Box 25"/>
          <p:cNvSpPr txBox="1">
            <a:spLocks noChangeArrowheads="1"/>
          </p:cNvSpPr>
          <p:nvPr/>
        </p:nvSpPr>
        <p:spPr bwMode="auto">
          <a:xfrm>
            <a:off x="1444625" y="48990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2</a:t>
            </a:r>
            <a:endParaRPr lang="en-US" sz="2400" b="0"/>
          </a:p>
        </p:txBody>
      </p:sp>
      <p:sp>
        <p:nvSpPr>
          <p:cNvPr id="106512" name="Text Box 26"/>
          <p:cNvSpPr txBox="1">
            <a:spLocks noChangeArrowheads="1"/>
          </p:cNvSpPr>
          <p:nvPr/>
        </p:nvSpPr>
        <p:spPr bwMode="auto">
          <a:xfrm>
            <a:off x="1897063" y="54276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7</a:t>
            </a:r>
            <a:endParaRPr lang="en-US" sz="2400" b="0"/>
          </a:p>
        </p:txBody>
      </p:sp>
      <p:grpSp>
        <p:nvGrpSpPr>
          <p:cNvPr id="106513" name="Group 27"/>
          <p:cNvGrpSpPr>
            <a:grpSpLocks/>
          </p:cNvGrpSpPr>
          <p:nvPr/>
        </p:nvGrpSpPr>
        <p:grpSpPr bwMode="auto">
          <a:xfrm>
            <a:off x="1781175" y="4721225"/>
            <a:ext cx="501650" cy="396875"/>
            <a:chOff x="1740" y="2302"/>
            <a:chExt cx="316" cy="250"/>
          </a:xfrm>
        </p:grpSpPr>
        <p:sp>
          <p:nvSpPr>
            <p:cNvPr id="106556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7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8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9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06560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561" name="Group 33"/>
            <p:cNvGrpSpPr>
              <a:grpSpLocks/>
            </p:cNvGrpSpPr>
            <p:nvPr/>
          </p:nvGrpSpPr>
          <p:grpSpPr bwMode="auto">
            <a:xfrm>
              <a:off x="1777" y="2302"/>
              <a:ext cx="222" cy="250"/>
              <a:chOff x="2944" y="2425"/>
              <a:chExt cx="227" cy="250"/>
            </a:xfrm>
          </p:grpSpPr>
          <p:sp>
            <p:nvSpPr>
              <p:cNvPr id="106562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63" name="Text Box 35"/>
              <p:cNvSpPr txBox="1">
                <a:spLocks noChangeArrowheads="1"/>
              </p:cNvSpPr>
              <p:nvPr/>
            </p:nvSpPr>
            <p:spPr bwMode="auto">
              <a:xfrm>
                <a:off x="2944" y="2425"/>
                <a:ext cx="22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B</a:t>
                </a:r>
                <a:endParaRPr lang="en-US" sz="2400" b="0"/>
              </a:p>
            </p:txBody>
          </p:sp>
        </p:grpSp>
      </p:grpSp>
      <p:grpSp>
        <p:nvGrpSpPr>
          <p:cNvPr id="106514" name="Group 36"/>
          <p:cNvGrpSpPr>
            <a:grpSpLocks/>
          </p:cNvGrpSpPr>
          <p:nvPr/>
        </p:nvGrpSpPr>
        <p:grpSpPr bwMode="auto">
          <a:xfrm>
            <a:off x="3124200" y="4689475"/>
            <a:ext cx="501650" cy="396875"/>
            <a:chOff x="1740" y="2302"/>
            <a:chExt cx="316" cy="250"/>
          </a:xfrm>
        </p:grpSpPr>
        <p:sp>
          <p:nvSpPr>
            <p:cNvPr id="106548" name="Oval 3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49" name="Line 3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0" name="Line 3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51" name="Rectangle 4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400" b="0"/>
            </a:p>
          </p:txBody>
        </p:sp>
        <p:sp>
          <p:nvSpPr>
            <p:cNvPr id="106552" name="Oval 4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553" name="Group 42"/>
            <p:cNvGrpSpPr>
              <a:grpSpLocks/>
            </p:cNvGrpSpPr>
            <p:nvPr/>
          </p:nvGrpSpPr>
          <p:grpSpPr bwMode="auto">
            <a:xfrm>
              <a:off x="1797" y="2302"/>
              <a:ext cx="233" cy="250"/>
              <a:chOff x="2939" y="2425"/>
              <a:chExt cx="236" cy="250"/>
            </a:xfrm>
          </p:grpSpPr>
          <p:sp>
            <p:nvSpPr>
              <p:cNvPr id="106554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55" name="Text Box 44"/>
              <p:cNvSpPr txBox="1">
                <a:spLocks noChangeArrowheads="1"/>
              </p:cNvSpPr>
              <p:nvPr/>
            </p:nvSpPr>
            <p:spPr bwMode="auto">
              <a:xfrm>
                <a:off x="2939" y="2425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b="0"/>
                  <a:t>D</a:t>
                </a:r>
                <a:endParaRPr lang="en-US" sz="2400" b="0"/>
              </a:p>
            </p:txBody>
          </p:sp>
        </p:grpSp>
      </p:grpSp>
      <p:sp>
        <p:nvSpPr>
          <p:cNvPr id="106515" name="Freeform 45"/>
          <p:cNvSpPr>
            <a:spLocks/>
          </p:cNvSpPr>
          <p:nvPr/>
        </p:nvSpPr>
        <p:spPr bwMode="auto">
          <a:xfrm>
            <a:off x="2266950" y="4933950"/>
            <a:ext cx="857250" cy="4763"/>
          </a:xfrm>
          <a:custGeom>
            <a:avLst/>
            <a:gdLst>
              <a:gd name="T0" fmla="*/ 2147483647 w 540"/>
              <a:gd name="T1" fmla="*/ 2147483647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16" name="Text Box 46"/>
          <p:cNvSpPr txBox="1">
            <a:spLocks noChangeArrowheads="1"/>
          </p:cNvSpPr>
          <p:nvPr/>
        </p:nvSpPr>
        <p:spPr bwMode="auto">
          <a:xfrm>
            <a:off x="2508250" y="46434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/>
              <a:t>3</a:t>
            </a:r>
            <a:endParaRPr lang="en-US" sz="2400" b="0"/>
          </a:p>
        </p:txBody>
      </p:sp>
      <p:sp>
        <p:nvSpPr>
          <p:cNvPr id="106517" name="Line 47"/>
          <p:cNvSpPr>
            <a:spLocks noChangeShapeType="1"/>
          </p:cNvSpPr>
          <p:nvPr/>
        </p:nvSpPr>
        <p:spPr bwMode="auto">
          <a:xfrm flipV="1">
            <a:off x="2819400" y="501015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6518" name="Text Box 48"/>
          <p:cNvSpPr txBox="1">
            <a:spLocks noChangeArrowheads="1"/>
          </p:cNvSpPr>
          <p:nvPr/>
        </p:nvSpPr>
        <p:spPr bwMode="auto">
          <a:xfrm>
            <a:off x="2971800" y="51006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b="0"/>
              <a:t>1</a:t>
            </a:r>
            <a:endParaRPr lang="en-US" sz="2400" b="0"/>
          </a:p>
        </p:txBody>
      </p:sp>
      <p:graphicFrame>
        <p:nvGraphicFramePr>
          <p:cNvPr id="5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246619"/>
              </p:ext>
            </p:extLst>
          </p:nvPr>
        </p:nvGraphicFramePr>
        <p:xfrm>
          <a:off x="4191000" y="4386263"/>
          <a:ext cx="1752600" cy="1452800"/>
        </p:xfrm>
        <a:graphic>
          <a:graphicData uri="http://schemas.openxmlformats.org/drawingml/2006/table">
            <a:tbl>
              <a:tblPr/>
              <a:tblGrid>
                <a:gridCol w="620713"/>
                <a:gridCol w="563562"/>
                <a:gridCol w="568325"/>
              </a:tblGrid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</a:t>
                      </a:r>
                    </a:p>
                  </a:txBody>
                  <a:tcPr marL="90488" marR="90488" marT="44440" marB="444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0488" marR="90488" marT="44440" marB="44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541" name="Text Box 71"/>
          <p:cNvSpPr txBox="1">
            <a:spLocks noChangeArrowheads="1"/>
          </p:cNvSpPr>
          <p:nvPr/>
        </p:nvSpPr>
        <p:spPr bwMode="auto">
          <a:xfrm>
            <a:off x="4094163" y="4038600"/>
            <a:ext cx="926537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600" dirty="0"/>
              <a:t>Node A</a:t>
            </a:r>
          </a:p>
        </p:txBody>
      </p:sp>
      <p:sp>
        <p:nvSpPr>
          <p:cNvPr id="60" name="Rectangular Callout 59"/>
          <p:cNvSpPr>
            <a:spLocks noChangeArrowheads="1"/>
          </p:cNvSpPr>
          <p:nvPr/>
        </p:nvSpPr>
        <p:spPr bwMode="auto">
          <a:xfrm>
            <a:off x="6096000" y="3429000"/>
            <a:ext cx="1371600" cy="1066800"/>
          </a:xfrm>
          <a:prstGeom prst="wedgeRectCallout">
            <a:avLst>
              <a:gd name="adj1" fmla="val -56602"/>
              <a:gd name="adj2" fmla="val 64306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0">
                <a:latin typeface="Arial" charset="0"/>
              </a:rPr>
              <a:t>Neighbor </a:t>
            </a:r>
          </a:p>
          <a:p>
            <a:pPr algn="l"/>
            <a:r>
              <a:rPr lang="en-US" b="0">
                <a:latin typeface="Arial" charset="0"/>
              </a:rPr>
              <a:t>(next-hop)</a:t>
            </a:r>
          </a:p>
        </p:txBody>
      </p:sp>
      <p:sp>
        <p:nvSpPr>
          <p:cNvPr id="61" name="Rectangular Callout 60"/>
          <p:cNvSpPr>
            <a:spLocks noChangeArrowheads="1"/>
          </p:cNvSpPr>
          <p:nvPr/>
        </p:nvSpPr>
        <p:spPr bwMode="auto">
          <a:xfrm>
            <a:off x="3048000" y="6096000"/>
            <a:ext cx="1524000" cy="762000"/>
          </a:xfrm>
          <a:prstGeom prst="wedgeRectCallout">
            <a:avLst>
              <a:gd name="adj1" fmla="val 38644"/>
              <a:gd name="adj2" fmla="val -7892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r>
              <a:rPr lang="en-US" b="0">
                <a:latin typeface="Arial" charset="0"/>
              </a:rPr>
              <a:t>Destinations</a:t>
            </a:r>
          </a:p>
        </p:txBody>
      </p:sp>
      <p:sp>
        <p:nvSpPr>
          <p:cNvPr id="62" name="Rectangular Callout 61"/>
          <p:cNvSpPr>
            <a:spLocks noChangeArrowheads="1"/>
          </p:cNvSpPr>
          <p:nvPr/>
        </p:nvSpPr>
        <p:spPr bwMode="auto">
          <a:xfrm>
            <a:off x="6096000" y="6096000"/>
            <a:ext cx="1295400" cy="762000"/>
          </a:xfrm>
          <a:prstGeom prst="wedgeRectCallout">
            <a:avLst>
              <a:gd name="adj1" fmla="val -56042"/>
              <a:gd name="adj2" fmla="val -10165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r>
              <a:rPr lang="en-US" b="0">
                <a:latin typeface="Arial" charset="0"/>
              </a:rPr>
              <a:t>D</a:t>
            </a:r>
            <a:r>
              <a:rPr lang="en-US" b="0" baseline="-25000"/>
              <a:t>C</a:t>
            </a:r>
            <a:r>
              <a:rPr lang="en-US" b="0">
                <a:latin typeface="Arial" charset="0"/>
              </a:rPr>
              <a:t>(A, D)</a:t>
            </a:r>
          </a:p>
        </p:txBody>
      </p:sp>
      <p:sp>
        <p:nvSpPr>
          <p:cNvPr id="63" name="Rounded Rectangle 62"/>
          <p:cNvSpPr>
            <a:spLocks noChangeArrowheads="1"/>
          </p:cNvSpPr>
          <p:nvPr/>
        </p:nvSpPr>
        <p:spPr bwMode="auto">
          <a:xfrm>
            <a:off x="4800600" y="4343400"/>
            <a:ext cx="1143000" cy="381000"/>
          </a:xfrm>
          <a:prstGeom prst="roundRect">
            <a:avLst>
              <a:gd name="adj" fmla="val 16667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64" name="Rounded Rectangle 63"/>
          <p:cNvSpPr>
            <a:spLocks noChangeArrowheads="1"/>
          </p:cNvSpPr>
          <p:nvPr/>
        </p:nvSpPr>
        <p:spPr bwMode="auto">
          <a:xfrm>
            <a:off x="4191000" y="4724400"/>
            <a:ext cx="609600" cy="1143000"/>
          </a:xfrm>
          <a:prstGeom prst="roundRect">
            <a:avLst>
              <a:gd name="adj" fmla="val 16667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65" name="Rounded Rectangle 64"/>
          <p:cNvSpPr>
            <a:spLocks noChangeArrowheads="1"/>
          </p:cNvSpPr>
          <p:nvPr/>
        </p:nvSpPr>
        <p:spPr bwMode="auto">
          <a:xfrm>
            <a:off x="5334000" y="5486400"/>
            <a:ext cx="609600" cy="381000"/>
          </a:xfrm>
          <a:prstGeom prst="roundRect">
            <a:avLst>
              <a:gd name="adj" fmla="val 16667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2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5" grpId="1" animBg="1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12539</TotalTime>
  <Words>3175</Words>
  <Application>Microsoft Office PowerPoint</Application>
  <PresentationFormat>On-screen Show (4:3)</PresentationFormat>
  <Paragraphs>1275</Paragraphs>
  <Slides>33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cs426</vt:lpstr>
      <vt:lpstr>Even More Routing</vt:lpstr>
      <vt:lpstr>Questions about Project 1</vt:lpstr>
      <vt:lpstr>Today’s Lecture: A little of everything</vt:lpstr>
      <vt:lpstr>Two Ways to Avoid Loops</vt:lpstr>
      <vt:lpstr>Distance Vector Routing</vt:lpstr>
      <vt:lpstr>Information Flow in Distance Vector</vt:lpstr>
      <vt:lpstr>Bellman-Ford Algorithm</vt:lpstr>
      <vt:lpstr>Bellman-Ford Overview</vt:lpstr>
      <vt:lpstr>Bellman-Ford Overview</vt:lpstr>
      <vt:lpstr>Bellman-Ford Overview</vt:lpstr>
      <vt:lpstr>Distance Vector Algorithm (cont’d)</vt:lpstr>
      <vt:lpstr>Distance Vector Algorithm (cont’d)</vt:lpstr>
      <vt:lpstr>Distance Vector Algorithm (cont’d)</vt:lpstr>
      <vt:lpstr>Example: Initialization</vt:lpstr>
      <vt:lpstr>Example: C sends update to A</vt:lpstr>
      <vt:lpstr>Example: Now B sends update to A</vt:lpstr>
      <vt:lpstr>Example: After 1st Full Exchange</vt:lpstr>
      <vt:lpstr>Example: Now A sends update to B</vt:lpstr>
      <vt:lpstr>Example: End of 2nd Full Exchange</vt:lpstr>
      <vt:lpstr>Example: End of 3rd Full Exchange</vt:lpstr>
      <vt:lpstr>Intuition</vt:lpstr>
      <vt:lpstr>DV: Link Cost Changes</vt:lpstr>
      <vt:lpstr>DV: Count to Infinity Problem </vt:lpstr>
      <vt:lpstr>DV: Poisoned Reverse</vt:lpstr>
      <vt:lpstr>Will PR Solve C2I Problem Completely?</vt:lpstr>
      <vt:lpstr>A few other inconvenient aspects</vt:lpstr>
      <vt:lpstr>Can You Use Any Metric?</vt:lpstr>
      <vt:lpstr>What Happens Here?</vt:lpstr>
      <vt:lpstr>No agreement on metrics?</vt:lpstr>
      <vt:lpstr>What Happens Here?</vt:lpstr>
      <vt:lpstr>Must agree on loop-avoiding metric</vt:lpstr>
      <vt:lpstr>What happens when routers lie?</vt:lpstr>
      <vt:lpstr>Routing: Just the Beginning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tdang</cp:lastModifiedBy>
  <cp:revision>630</cp:revision>
  <cp:lastPrinted>2011-09-27T00:20:18Z</cp:lastPrinted>
  <dcterms:modified xsi:type="dcterms:W3CDTF">2012-10-01T02:00:04Z</dcterms:modified>
</cp:coreProperties>
</file>